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sldIdLst>
    <p:sldId id="256" r:id="rId2"/>
    <p:sldId id="282" r:id="rId3"/>
    <p:sldId id="283" r:id="rId4"/>
    <p:sldId id="284" r:id="rId5"/>
    <p:sldId id="285" r:id="rId6"/>
    <p:sldId id="286" r:id="rId7"/>
    <p:sldId id="287" r:id="rId8"/>
    <p:sldId id="288" r:id="rId9"/>
    <p:sldId id="289" r:id="rId10"/>
    <p:sldId id="307" r:id="rId11"/>
    <p:sldId id="290" r:id="rId12"/>
    <p:sldId id="291" r:id="rId13"/>
    <p:sldId id="292" r:id="rId14"/>
    <p:sldId id="293" r:id="rId15"/>
    <p:sldId id="294" r:id="rId16"/>
    <p:sldId id="295" r:id="rId17"/>
    <p:sldId id="296" r:id="rId18"/>
    <p:sldId id="297" r:id="rId19"/>
    <p:sldId id="305" r:id="rId20"/>
    <p:sldId id="300" r:id="rId21"/>
    <p:sldId id="298" r:id="rId22"/>
    <p:sldId id="299" r:id="rId23"/>
    <p:sldId id="304" r:id="rId24"/>
    <p:sldId id="306" r:id="rId25"/>
    <p:sldId id="303" r:id="rId26"/>
    <p:sldId id="309" r:id="rId27"/>
    <p:sldId id="301" r:id="rId28"/>
    <p:sldId id="302" r:id="rId29"/>
    <p:sldId id="311" r:id="rId30"/>
    <p:sldId id="312" r:id="rId31"/>
    <p:sldId id="313" r:id="rId32"/>
    <p:sldId id="308" r:id="rId33"/>
    <p:sldId id="310" r:id="rId34"/>
    <p:sldId id="314" r:id="rId35"/>
    <p:sldId id="315" r:id="rId36"/>
    <p:sldId id="318" r:id="rId37"/>
    <p:sldId id="319" r:id="rId38"/>
    <p:sldId id="325"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11C576-85C5-439B-8D09-E7120E15A725}" type="datetimeFigureOut">
              <a:rPr lang="en-IN" smtClean="0"/>
              <a:t>04-04-2024</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2A878C-C84D-4AC6-95F0-64E30489C3ED}" type="slidenum">
              <a:rPr lang="en-IN" smtClean="0"/>
              <a:t>‹#›</a:t>
            </a:fld>
            <a:endParaRPr lang="en-IN" dirty="0"/>
          </a:p>
        </p:txBody>
      </p:sp>
    </p:spTree>
    <p:extLst>
      <p:ext uri="{BB962C8B-B14F-4D97-AF65-F5344CB8AC3E}">
        <p14:creationId xmlns:p14="http://schemas.microsoft.com/office/powerpoint/2010/main" val="3624844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587251C6-733E-4B3E-BFE4-2EA8D1CDF609}" type="datetimeFigureOut">
              <a:rPr lang="en-IN" smtClean="0"/>
              <a:t>04-04-2024</a:t>
            </a:fld>
            <a:endParaRPr lang="en-IN" dirty="0"/>
          </a:p>
        </p:txBody>
      </p:sp>
      <p:sp>
        <p:nvSpPr>
          <p:cNvPr id="5" name="Footer Placeholder 4"/>
          <p:cNvSpPr>
            <a:spLocks noGrp="1"/>
          </p:cNvSpPr>
          <p:nvPr>
            <p:ph type="ftr" sz="quarter" idx="11"/>
          </p:nvPr>
        </p:nvSpPr>
        <p:spPr>
          <a:xfrm>
            <a:off x="1876424" y="5410201"/>
            <a:ext cx="5124886" cy="365125"/>
          </a:xfrm>
        </p:spPr>
        <p:txBody>
          <a:bodyPr/>
          <a:lstStyle/>
          <a:p>
            <a:endParaRPr lang="en-IN" dirty="0"/>
          </a:p>
        </p:txBody>
      </p:sp>
      <p:sp>
        <p:nvSpPr>
          <p:cNvPr id="6" name="Slide Number Placeholder 5"/>
          <p:cNvSpPr>
            <a:spLocks noGrp="1"/>
          </p:cNvSpPr>
          <p:nvPr>
            <p:ph type="sldNum" sz="quarter" idx="12"/>
          </p:nvPr>
        </p:nvSpPr>
        <p:spPr>
          <a:xfrm>
            <a:off x="9896911" y="5410199"/>
            <a:ext cx="771089" cy="365125"/>
          </a:xfrm>
        </p:spPr>
        <p:txBody>
          <a:bodyPr/>
          <a:lstStyle/>
          <a:p>
            <a:fld id="{BB0891C5-2B91-4DC3-A973-CC585162E9F1}" type="slidenum">
              <a:rPr lang="en-IN" smtClean="0"/>
              <a:t>‹#›</a:t>
            </a:fld>
            <a:endParaRPr lang="en-IN" dirty="0"/>
          </a:p>
        </p:txBody>
      </p:sp>
    </p:spTree>
    <p:extLst>
      <p:ext uri="{BB962C8B-B14F-4D97-AF65-F5344CB8AC3E}">
        <p14:creationId xmlns:p14="http://schemas.microsoft.com/office/powerpoint/2010/main" val="3174376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7251C6-733E-4B3E-BFE4-2EA8D1CDF609}" type="datetimeFigureOut">
              <a:rPr lang="en-IN" smtClean="0"/>
              <a:t>04-04-2024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BB0891C5-2B91-4DC3-A973-CC585162E9F1}" type="slidenum">
              <a:rPr lang="en-IN" smtClean="0"/>
              <a:t>‹#›</a:t>
            </a:fld>
            <a:endParaRPr lang="en-IN" dirty="0"/>
          </a:p>
        </p:txBody>
      </p:sp>
    </p:spTree>
    <p:extLst>
      <p:ext uri="{BB962C8B-B14F-4D97-AF65-F5344CB8AC3E}">
        <p14:creationId xmlns:p14="http://schemas.microsoft.com/office/powerpoint/2010/main" val="1173986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7251C6-733E-4B3E-BFE4-2EA8D1CDF609}" type="datetimeFigureOut">
              <a:rPr lang="en-IN" smtClean="0"/>
              <a:t>04-04-2024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BB0891C5-2B91-4DC3-A973-CC585162E9F1}" type="slidenum">
              <a:rPr lang="en-IN" smtClean="0"/>
              <a:t>‹#›</a:t>
            </a:fld>
            <a:endParaRPr lang="en-IN" dirty="0"/>
          </a:p>
        </p:txBody>
      </p:sp>
    </p:spTree>
    <p:extLst>
      <p:ext uri="{BB962C8B-B14F-4D97-AF65-F5344CB8AC3E}">
        <p14:creationId xmlns:p14="http://schemas.microsoft.com/office/powerpoint/2010/main" val="31047087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7251C6-733E-4B3E-BFE4-2EA8D1CDF609}" type="datetimeFigureOut">
              <a:rPr lang="en-IN" smtClean="0"/>
              <a:t>04-04-2024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BB0891C5-2B91-4DC3-A973-CC585162E9F1}" type="slidenum">
              <a:rPr lang="en-IN" smtClean="0"/>
              <a:t>‹#›</a:t>
            </a:fld>
            <a:endParaRPr lang="en-IN"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9422655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7251C6-733E-4B3E-BFE4-2EA8D1CDF609}" type="datetimeFigureOut">
              <a:rPr lang="en-IN" smtClean="0"/>
              <a:t>04-04-2024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BB0891C5-2B91-4DC3-A973-CC585162E9F1}" type="slidenum">
              <a:rPr lang="en-IN" smtClean="0"/>
              <a:t>‹#›</a:t>
            </a:fld>
            <a:endParaRPr lang="en-IN" dirty="0"/>
          </a:p>
        </p:txBody>
      </p:sp>
    </p:spTree>
    <p:extLst>
      <p:ext uri="{BB962C8B-B14F-4D97-AF65-F5344CB8AC3E}">
        <p14:creationId xmlns:p14="http://schemas.microsoft.com/office/powerpoint/2010/main" val="17755835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87251C6-733E-4B3E-BFE4-2EA8D1CDF609}" type="datetimeFigureOut">
              <a:rPr lang="en-IN" smtClean="0"/>
              <a:t>04-04-2024</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BB0891C5-2B91-4DC3-A973-CC585162E9F1}" type="slidenum">
              <a:rPr lang="en-IN" smtClean="0"/>
              <a:t>‹#›</a:t>
            </a:fld>
            <a:endParaRPr lang="en-IN" dirty="0"/>
          </a:p>
        </p:txBody>
      </p:sp>
    </p:spTree>
    <p:extLst>
      <p:ext uri="{BB962C8B-B14F-4D97-AF65-F5344CB8AC3E}">
        <p14:creationId xmlns:p14="http://schemas.microsoft.com/office/powerpoint/2010/main" val="24236954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87251C6-733E-4B3E-BFE4-2EA8D1CDF609}" type="datetimeFigureOut">
              <a:rPr lang="en-IN" smtClean="0"/>
              <a:t>04-04-2024</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BB0891C5-2B91-4DC3-A973-CC585162E9F1}" type="slidenum">
              <a:rPr lang="en-IN" smtClean="0"/>
              <a:t>‹#›</a:t>
            </a:fld>
            <a:endParaRPr lang="en-IN" dirty="0"/>
          </a:p>
        </p:txBody>
      </p:sp>
    </p:spTree>
    <p:extLst>
      <p:ext uri="{BB962C8B-B14F-4D97-AF65-F5344CB8AC3E}">
        <p14:creationId xmlns:p14="http://schemas.microsoft.com/office/powerpoint/2010/main" val="27325540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7251C6-733E-4B3E-BFE4-2EA8D1CDF609}" type="datetimeFigureOut">
              <a:rPr lang="en-IN" smtClean="0"/>
              <a:t>04-04-2024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B0891C5-2B91-4DC3-A973-CC585162E9F1}" type="slidenum">
              <a:rPr lang="en-IN" smtClean="0"/>
              <a:t>‹#›</a:t>
            </a:fld>
            <a:endParaRPr lang="en-IN" dirty="0"/>
          </a:p>
        </p:txBody>
      </p:sp>
    </p:spTree>
    <p:extLst>
      <p:ext uri="{BB962C8B-B14F-4D97-AF65-F5344CB8AC3E}">
        <p14:creationId xmlns:p14="http://schemas.microsoft.com/office/powerpoint/2010/main" val="39631501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7251C6-733E-4B3E-BFE4-2EA8D1CDF609}" type="datetimeFigureOut">
              <a:rPr lang="en-IN" smtClean="0"/>
              <a:t>04-04-2024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B0891C5-2B91-4DC3-A973-CC585162E9F1}" type="slidenum">
              <a:rPr lang="en-IN" smtClean="0"/>
              <a:t>‹#›</a:t>
            </a:fld>
            <a:endParaRPr lang="en-IN" dirty="0"/>
          </a:p>
        </p:txBody>
      </p:sp>
    </p:spTree>
    <p:extLst>
      <p:ext uri="{BB962C8B-B14F-4D97-AF65-F5344CB8AC3E}">
        <p14:creationId xmlns:p14="http://schemas.microsoft.com/office/powerpoint/2010/main" val="3153638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7251C6-733E-4B3E-BFE4-2EA8D1CDF609}" type="datetimeFigureOut">
              <a:rPr lang="en-IN" smtClean="0"/>
              <a:t>04-04-2024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B0891C5-2B91-4DC3-A973-CC585162E9F1}" type="slidenum">
              <a:rPr lang="en-IN" smtClean="0"/>
              <a:t>‹#›</a:t>
            </a:fld>
            <a:endParaRPr lang="en-IN" dirty="0"/>
          </a:p>
        </p:txBody>
      </p:sp>
    </p:spTree>
    <p:extLst>
      <p:ext uri="{BB962C8B-B14F-4D97-AF65-F5344CB8AC3E}">
        <p14:creationId xmlns:p14="http://schemas.microsoft.com/office/powerpoint/2010/main" val="2311441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7251C6-733E-4B3E-BFE4-2EA8D1CDF609}" type="datetimeFigureOut">
              <a:rPr lang="en-IN" smtClean="0"/>
              <a:t>04-04-2024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B0891C5-2B91-4DC3-A973-CC585162E9F1}" type="slidenum">
              <a:rPr lang="en-IN" smtClean="0"/>
              <a:t>‹#›</a:t>
            </a:fld>
            <a:endParaRPr lang="en-IN" dirty="0"/>
          </a:p>
        </p:txBody>
      </p:sp>
    </p:spTree>
    <p:extLst>
      <p:ext uri="{BB962C8B-B14F-4D97-AF65-F5344CB8AC3E}">
        <p14:creationId xmlns:p14="http://schemas.microsoft.com/office/powerpoint/2010/main" val="3311506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87251C6-733E-4B3E-BFE4-2EA8D1CDF609}" type="datetimeFigureOut">
              <a:rPr lang="en-IN" smtClean="0"/>
              <a:t>04-04-2024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BB0891C5-2B91-4DC3-A973-CC585162E9F1}" type="slidenum">
              <a:rPr lang="en-IN" smtClean="0"/>
              <a:t>‹#›</a:t>
            </a:fld>
            <a:endParaRPr lang="en-IN" dirty="0"/>
          </a:p>
        </p:txBody>
      </p:sp>
    </p:spTree>
    <p:extLst>
      <p:ext uri="{BB962C8B-B14F-4D97-AF65-F5344CB8AC3E}">
        <p14:creationId xmlns:p14="http://schemas.microsoft.com/office/powerpoint/2010/main" val="39218312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7251C6-733E-4B3E-BFE4-2EA8D1CDF609}" type="datetimeFigureOut">
              <a:rPr lang="en-IN" smtClean="0"/>
              <a:t>04-04-2024</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BB0891C5-2B91-4DC3-A973-CC585162E9F1}" type="slidenum">
              <a:rPr lang="en-IN" smtClean="0"/>
              <a:t>‹#›</a:t>
            </a:fld>
            <a:endParaRPr lang="en-IN" dirty="0"/>
          </a:p>
        </p:txBody>
      </p:sp>
    </p:spTree>
    <p:extLst>
      <p:ext uri="{BB962C8B-B14F-4D97-AF65-F5344CB8AC3E}">
        <p14:creationId xmlns:p14="http://schemas.microsoft.com/office/powerpoint/2010/main" val="2021690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87251C6-733E-4B3E-BFE4-2EA8D1CDF609}" type="datetimeFigureOut">
              <a:rPr lang="en-IN" smtClean="0"/>
              <a:t>04-04-2024</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BB0891C5-2B91-4DC3-A973-CC585162E9F1}" type="slidenum">
              <a:rPr lang="en-IN" smtClean="0"/>
              <a:t>‹#›</a:t>
            </a:fld>
            <a:endParaRPr lang="en-IN" dirty="0"/>
          </a:p>
        </p:txBody>
      </p:sp>
    </p:spTree>
    <p:extLst>
      <p:ext uri="{BB962C8B-B14F-4D97-AF65-F5344CB8AC3E}">
        <p14:creationId xmlns:p14="http://schemas.microsoft.com/office/powerpoint/2010/main" val="4070450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7251C6-733E-4B3E-BFE4-2EA8D1CDF609}" type="datetimeFigureOut">
              <a:rPr lang="en-IN" smtClean="0"/>
              <a:t>04-04-2024</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BB0891C5-2B91-4DC3-A973-CC585162E9F1}" type="slidenum">
              <a:rPr lang="en-IN" smtClean="0"/>
              <a:t>‹#›</a:t>
            </a:fld>
            <a:endParaRPr lang="en-IN" dirty="0"/>
          </a:p>
        </p:txBody>
      </p:sp>
    </p:spTree>
    <p:extLst>
      <p:ext uri="{BB962C8B-B14F-4D97-AF65-F5344CB8AC3E}">
        <p14:creationId xmlns:p14="http://schemas.microsoft.com/office/powerpoint/2010/main" val="2520111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7251C6-733E-4B3E-BFE4-2EA8D1CDF609}" type="datetimeFigureOut">
              <a:rPr lang="en-IN" smtClean="0"/>
              <a:t>04-04-2024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BB0891C5-2B91-4DC3-A973-CC585162E9F1}" type="slidenum">
              <a:rPr lang="en-IN" smtClean="0"/>
              <a:t>‹#›</a:t>
            </a:fld>
            <a:endParaRPr lang="en-IN" dirty="0"/>
          </a:p>
        </p:txBody>
      </p:sp>
    </p:spTree>
    <p:extLst>
      <p:ext uri="{BB962C8B-B14F-4D97-AF65-F5344CB8AC3E}">
        <p14:creationId xmlns:p14="http://schemas.microsoft.com/office/powerpoint/2010/main" val="576272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7251C6-733E-4B3E-BFE4-2EA8D1CDF609}" type="datetimeFigureOut">
              <a:rPr lang="en-IN" smtClean="0"/>
              <a:t>04-04-2024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BB0891C5-2B91-4DC3-A973-CC585162E9F1}" type="slidenum">
              <a:rPr lang="en-IN" smtClean="0"/>
              <a:t>‹#›</a:t>
            </a:fld>
            <a:endParaRPr lang="en-IN" dirty="0"/>
          </a:p>
        </p:txBody>
      </p:sp>
    </p:spTree>
    <p:extLst>
      <p:ext uri="{BB962C8B-B14F-4D97-AF65-F5344CB8AC3E}">
        <p14:creationId xmlns:p14="http://schemas.microsoft.com/office/powerpoint/2010/main" val="51089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87251C6-733E-4B3E-BFE4-2EA8D1CDF609}" type="datetimeFigureOut">
              <a:rPr lang="en-IN" smtClean="0"/>
              <a:t>04-04-2024</a:t>
            </a:fld>
            <a:endParaRPr lang="en-IN"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B0891C5-2B91-4DC3-A973-CC585162E9F1}" type="slidenum">
              <a:rPr lang="en-IN" smtClean="0"/>
              <a:t>‹#›</a:t>
            </a:fld>
            <a:endParaRPr lang="en-IN" dirty="0"/>
          </a:p>
        </p:txBody>
      </p:sp>
    </p:spTree>
    <p:extLst>
      <p:ext uri="{BB962C8B-B14F-4D97-AF65-F5344CB8AC3E}">
        <p14:creationId xmlns:p14="http://schemas.microsoft.com/office/powerpoint/2010/main" val="288801467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gi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9831C-694E-7F1C-C22A-850EDA1405A5}"/>
              </a:ext>
            </a:extLst>
          </p:cNvPr>
          <p:cNvSpPr>
            <a:spLocks noGrp="1"/>
          </p:cNvSpPr>
          <p:nvPr>
            <p:ph type="ctrTitle"/>
          </p:nvPr>
        </p:nvSpPr>
        <p:spPr/>
        <p:txBody>
          <a:bodyPr>
            <a:normAutofit/>
          </a:bodyPr>
          <a:lstStyle/>
          <a:p>
            <a:r>
              <a:rPr lang="en-IN" dirty="0"/>
              <a:t>Deep Learning in Computer Vision (Part-4)</a:t>
            </a:r>
          </a:p>
        </p:txBody>
      </p:sp>
      <p:sp>
        <p:nvSpPr>
          <p:cNvPr id="3" name="Subtitle 2">
            <a:extLst>
              <a:ext uri="{FF2B5EF4-FFF2-40B4-BE49-F238E27FC236}">
                <a16:creationId xmlns:a16="http://schemas.microsoft.com/office/drawing/2014/main" id="{28EFD2C8-7BBE-12B4-E151-CCAB021F9C0A}"/>
              </a:ext>
            </a:extLst>
          </p:cNvPr>
          <p:cNvSpPr>
            <a:spLocks noGrp="1"/>
          </p:cNvSpPr>
          <p:nvPr>
            <p:ph type="subTitle" idx="1"/>
          </p:nvPr>
        </p:nvSpPr>
        <p:spPr/>
        <p:txBody>
          <a:bodyPr>
            <a:normAutofit/>
          </a:bodyPr>
          <a:lstStyle/>
          <a:p>
            <a:r>
              <a:rPr lang="en-IN" dirty="0"/>
              <a:t>Transformer Models</a:t>
            </a:r>
          </a:p>
          <a:p>
            <a:endParaRPr lang="en-IN" dirty="0"/>
          </a:p>
          <a:p>
            <a:r>
              <a:rPr lang="en-IN" dirty="0"/>
              <a:t>Computer Vision, 6th Semester, 2024</a:t>
            </a:r>
          </a:p>
        </p:txBody>
      </p:sp>
    </p:spTree>
    <p:extLst>
      <p:ext uri="{BB962C8B-B14F-4D97-AF65-F5344CB8AC3E}">
        <p14:creationId xmlns:p14="http://schemas.microsoft.com/office/powerpoint/2010/main" val="3715005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C5086-782F-C973-D122-E2EDB619E088}"/>
              </a:ext>
            </a:extLst>
          </p:cNvPr>
          <p:cNvSpPr>
            <a:spLocks noGrp="1"/>
          </p:cNvSpPr>
          <p:nvPr>
            <p:ph type="title"/>
          </p:nvPr>
        </p:nvSpPr>
        <p:spPr/>
        <p:txBody>
          <a:bodyPr/>
          <a:lstStyle/>
          <a:p>
            <a:r>
              <a:rPr lang="en-IN" dirty="0"/>
              <a:t>Attention vs Self-attention</a:t>
            </a:r>
          </a:p>
        </p:txBody>
      </p:sp>
      <p:sp>
        <p:nvSpPr>
          <p:cNvPr id="3" name="Text Placeholder 2">
            <a:extLst>
              <a:ext uri="{FF2B5EF4-FFF2-40B4-BE49-F238E27FC236}">
                <a16:creationId xmlns:a16="http://schemas.microsoft.com/office/drawing/2014/main" id="{C5896A5A-57D7-AEDE-2A8D-16D8ECA76F1A}"/>
              </a:ext>
            </a:extLst>
          </p:cNvPr>
          <p:cNvSpPr>
            <a:spLocks noGrp="1"/>
          </p:cNvSpPr>
          <p:nvPr>
            <p:ph type="body" idx="1"/>
          </p:nvPr>
        </p:nvSpPr>
        <p:spPr/>
        <p:txBody>
          <a:bodyPr/>
          <a:lstStyle/>
          <a:p>
            <a:r>
              <a:rPr lang="en-IN" dirty="0"/>
              <a:t>Attention mechanism</a:t>
            </a:r>
          </a:p>
        </p:txBody>
      </p:sp>
      <p:sp>
        <p:nvSpPr>
          <p:cNvPr id="4" name="Content Placeholder 3">
            <a:extLst>
              <a:ext uri="{FF2B5EF4-FFF2-40B4-BE49-F238E27FC236}">
                <a16:creationId xmlns:a16="http://schemas.microsoft.com/office/drawing/2014/main" id="{A8515FFA-4D6D-771C-B7BD-112C32FE634D}"/>
              </a:ext>
            </a:extLst>
          </p:cNvPr>
          <p:cNvSpPr>
            <a:spLocks noGrp="1"/>
          </p:cNvSpPr>
          <p:nvPr>
            <p:ph sz="half" idx="2"/>
          </p:nvPr>
        </p:nvSpPr>
        <p:spPr/>
        <p:txBody>
          <a:bodyPr>
            <a:normAutofit fontScale="92500" lnSpcReduction="20000"/>
          </a:bodyPr>
          <a:lstStyle/>
          <a:p>
            <a:r>
              <a:rPr lang="en-US" dirty="0"/>
              <a:t>Can be applied to any type of input, not necessarily sequences.</a:t>
            </a:r>
          </a:p>
          <a:p>
            <a:r>
              <a:rPr lang="en-US" dirty="0"/>
              <a:t>Query, Key, and Value vectors can come from different sources or sequences.</a:t>
            </a:r>
          </a:p>
          <a:p>
            <a:r>
              <a:rPr lang="en-US" dirty="0"/>
              <a:t>Captures dependencies between different sequences or parts of the input.</a:t>
            </a:r>
            <a:endParaRPr lang="en-IN" dirty="0"/>
          </a:p>
        </p:txBody>
      </p:sp>
      <p:sp>
        <p:nvSpPr>
          <p:cNvPr id="5" name="Text Placeholder 4">
            <a:extLst>
              <a:ext uri="{FF2B5EF4-FFF2-40B4-BE49-F238E27FC236}">
                <a16:creationId xmlns:a16="http://schemas.microsoft.com/office/drawing/2014/main" id="{FA770B62-FFE9-65C6-D670-8553AF490853}"/>
              </a:ext>
            </a:extLst>
          </p:cNvPr>
          <p:cNvSpPr>
            <a:spLocks noGrp="1"/>
          </p:cNvSpPr>
          <p:nvPr>
            <p:ph type="body" sz="quarter" idx="3"/>
          </p:nvPr>
        </p:nvSpPr>
        <p:spPr/>
        <p:txBody>
          <a:bodyPr/>
          <a:lstStyle/>
          <a:p>
            <a:r>
              <a:rPr lang="en-IN" dirty="0"/>
              <a:t>Self-attention mechanism</a:t>
            </a:r>
          </a:p>
        </p:txBody>
      </p:sp>
      <p:sp>
        <p:nvSpPr>
          <p:cNvPr id="6" name="Content Placeholder 5">
            <a:extLst>
              <a:ext uri="{FF2B5EF4-FFF2-40B4-BE49-F238E27FC236}">
                <a16:creationId xmlns:a16="http://schemas.microsoft.com/office/drawing/2014/main" id="{83C71B63-AF1A-3C51-A737-77FB47DE9AD1}"/>
              </a:ext>
            </a:extLst>
          </p:cNvPr>
          <p:cNvSpPr>
            <a:spLocks noGrp="1"/>
          </p:cNvSpPr>
          <p:nvPr>
            <p:ph sz="quarter" idx="4"/>
          </p:nvPr>
        </p:nvSpPr>
        <p:spPr/>
        <p:txBody>
          <a:bodyPr>
            <a:normAutofit fontScale="92500" lnSpcReduction="20000"/>
          </a:bodyPr>
          <a:lstStyle/>
          <a:p>
            <a:r>
              <a:rPr lang="en-US" dirty="0"/>
              <a:t>Specifically used where the input and output sequences are the same.</a:t>
            </a:r>
          </a:p>
          <a:p>
            <a:r>
              <a:rPr lang="en-US" dirty="0"/>
              <a:t>Query, Key, and Value vectors all come from the same input sequence.</a:t>
            </a:r>
          </a:p>
          <a:p>
            <a:r>
              <a:rPr lang="en-US" dirty="0"/>
              <a:t>Captures dependencies between different positions in the same input sequence.</a:t>
            </a:r>
            <a:endParaRPr lang="en-IN" dirty="0"/>
          </a:p>
        </p:txBody>
      </p:sp>
    </p:spTree>
    <p:extLst>
      <p:ext uri="{BB962C8B-B14F-4D97-AF65-F5344CB8AC3E}">
        <p14:creationId xmlns:p14="http://schemas.microsoft.com/office/powerpoint/2010/main" val="2257323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BCB70-AE67-A031-C090-8844378DC40F}"/>
              </a:ext>
            </a:extLst>
          </p:cNvPr>
          <p:cNvSpPr>
            <a:spLocks noGrp="1"/>
          </p:cNvSpPr>
          <p:nvPr>
            <p:ph type="title"/>
          </p:nvPr>
        </p:nvSpPr>
        <p:spPr/>
        <p:txBody>
          <a:bodyPr/>
          <a:lstStyle/>
          <a:p>
            <a:r>
              <a:rPr lang="en-IN" dirty="0"/>
              <a:t>Attention calculation: 1</a:t>
            </a:r>
          </a:p>
        </p:txBody>
      </p:sp>
      <p:pic>
        <p:nvPicPr>
          <p:cNvPr id="6" name="Content Placeholder 5">
            <a:extLst>
              <a:ext uri="{FF2B5EF4-FFF2-40B4-BE49-F238E27FC236}">
                <a16:creationId xmlns:a16="http://schemas.microsoft.com/office/drawing/2014/main" id="{704C7E55-99F0-CFA7-4669-D52CFB930E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56200" y="1231000"/>
            <a:ext cx="5891213" cy="3921338"/>
          </a:xfrm>
        </p:spPr>
      </p:pic>
      <p:sp>
        <p:nvSpPr>
          <p:cNvPr id="4" name="Text Placeholder 3">
            <a:extLst>
              <a:ext uri="{FF2B5EF4-FFF2-40B4-BE49-F238E27FC236}">
                <a16:creationId xmlns:a16="http://schemas.microsoft.com/office/drawing/2014/main" id="{6B6D2483-5D3E-BD88-8E4C-D51078000C1F}"/>
              </a:ext>
            </a:extLst>
          </p:cNvPr>
          <p:cNvSpPr>
            <a:spLocks noGrp="1"/>
          </p:cNvSpPr>
          <p:nvPr>
            <p:ph type="body" sz="half" idx="2"/>
          </p:nvPr>
        </p:nvSpPr>
        <p:spPr/>
        <p:txBody>
          <a:bodyPr/>
          <a:lstStyle/>
          <a:p>
            <a:pPr marL="285750" indent="-285750">
              <a:buFont typeface="Arial" panose="020B0604020202020204" pitchFamily="34" charset="0"/>
              <a:buChar char="•"/>
            </a:pPr>
            <a:r>
              <a:rPr lang="en-IN" dirty="0"/>
              <a:t>Dot product multiplication of queries and keys to get a score matrix</a:t>
            </a:r>
          </a:p>
        </p:txBody>
      </p:sp>
      <p:sp>
        <p:nvSpPr>
          <p:cNvPr id="7" name="Footer Placeholder 6">
            <a:extLst>
              <a:ext uri="{FF2B5EF4-FFF2-40B4-BE49-F238E27FC236}">
                <a16:creationId xmlns:a16="http://schemas.microsoft.com/office/drawing/2014/main" id="{FE646E21-AC47-33B7-3E74-36217E9612C2}"/>
              </a:ext>
            </a:extLst>
          </p:cNvPr>
          <p:cNvSpPr>
            <a:spLocks noGrp="1"/>
          </p:cNvSpPr>
          <p:nvPr>
            <p:ph type="ftr" sz="quarter" idx="11"/>
          </p:nvPr>
        </p:nvSpPr>
        <p:spPr>
          <a:xfrm>
            <a:off x="1141411" y="5883275"/>
            <a:ext cx="6239309" cy="365125"/>
          </a:xfrm>
        </p:spPr>
        <p:txBody>
          <a:bodyPr/>
          <a:lstStyle/>
          <a:p>
            <a:r>
              <a:rPr lang="en-US" dirty="0"/>
              <a:t>Vaswani, Ashish, et al. "Attention is all you need." Advances in neural information processing systems 30 (2017).</a:t>
            </a:r>
            <a:endParaRPr lang="en-IN" dirty="0"/>
          </a:p>
        </p:txBody>
      </p:sp>
    </p:spTree>
    <p:extLst>
      <p:ext uri="{BB962C8B-B14F-4D97-AF65-F5344CB8AC3E}">
        <p14:creationId xmlns:p14="http://schemas.microsoft.com/office/powerpoint/2010/main" val="17597591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BCB70-AE67-A031-C090-8844378DC40F}"/>
              </a:ext>
            </a:extLst>
          </p:cNvPr>
          <p:cNvSpPr>
            <a:spLocks noGrp="1"/>
          </p:cNvSpPr>
          <p:nvPr>
            <p:ph type="title"/>
          </p:nvPr>
        </p:nvSpPr>
        <p:spPr/>
        <p:txBody>
          <a:bodyPr/>
          <a:lstStyle/>
          <a:p>
            <a:r>
              <a:rPr lang="en-IN" dirty="0"/>
              <a:t>Attention calculation: 2</a:t>
            </a:r>
          </a:p>
        </p:txBody>
      </p:sp>
      <p:pic>
        <p:nvPicPr>
          <p:cNvPr id="6" name="Content Placeholder 5">
            <a:extLst>
              <a:ext uri="{FF2B5EF4-FFF2-40B4-BE49-F238E27FC236}">
                <a16:creationId xmlns:a16="http://schemas.microsoft.com/office/drawing/2014/main" id="{704C7E55-99F0-CFA7-4669-D52CFB930E3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156200" y="1231000"/>
            <a:ext cx="5891213" cy="3921338"/>
          </a:xfrm>
        </p:spPr>
      </p:pic>
      <p:sp>
        <p:nvSpPr>
          <p:cNvPr id="4" name="Text Placeholder 3">
            <a:extLst>
              <a:ext uri="{FF2B5EF4-FFF2-40B4-BE49-F238E27FC236}">
                <a16:creationId xmlns:a16="http://schemas.microsoft.com/office/drawing/2014/main" id="{6B6D2483-5D3E-BD88-8E4C-D51078000C1F}"/>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Score matrix determines how much focus should a word be put on other words. </a:t>
            </a:r>
          </a:p>
          <a:p>
            <a:pPr marL="285750" indent="-285750">
              <a:buFont typeface="Arial" panose="020B0604020202020204" pitchFamily="34" charset="0"/>
              <a:buChar char="•"/>
            </a:pPr>
            <a:r>
              <a:rPr lang="en-US" dirty="0"/>
              <a:t>Each word will have a score that corresponds to other words in the time-step. </a:t>
            </a:r>
          </a:p>
          <a:p>
            <a:pPr marL="285750" indent="-285750">
              <a:buFont typeface="Arial" panose="020B0604020202020204" pitchFamily="34" charset="0"/>
              <a:buChar char="•"/>
            </a:pPr>
            <a:r>
              <a:rPr lang="en-US" dirty="0"/>
              <a:t>The higher the score the more focus. </a:t>
            </a:r>
          </a:p>
        </p:txBody>
      </p:sp>
      <p:sp>
        <p:nvSpPr>
          <p:cNvPr id="3" name="Footer Placeholder 6">
            <a:extLst>
              <a:ext uri="{FF2B5EF4-FFF2-40B4-BE49-F238E27FC236}">
                <a16:creationId xmlns:a16="http://schemas.microsoft.com/office/drawing/2014/main" id="{C3DC5014-56D1-1A02-4003-E334BD9BAAE8}"/>
              </a:ext>
            </a:extLst>
          </p:cNvPr>
          <p:cNvSpPr>
            <a:spLocks noGrp="1"/>
          </p:cNvSpPr>
          <p:nvPr>
            <p:ph type="ftr" sz="quarter" idx="11"/>
          </p:nvPr>
        </p:nvSpPr>
        <p:spPr>
          <a:xfrm>
            <a:off x="1141411" y="5883275"/>
            <a:ext cx="6239309" cy="365125"/>
          </a:xfrm>
        </p:spPr>
        <p:txBody>
          <a:bodyPr/>
          <a:lstStyle/>
          <a:p>
            <a:r>
              <a:rPr lang="en-US" dirty="0"/>
              <a:t>Vaswani, Ashish, et al. "Attention is all you need." Advances in neural information processing systems 30 (2017).</a:t>
            </a:r>
            <a:endParaRPr lang="en-IN" dirty="0"/>
          </a:p>
        </p:txBody>
      </p:sp>
    </p:spTree>
    <p:extLst>
      <p:ext uri="{BB962C8B-B14F-4D97-AF65-F5344CB8AC3E}">
        <p14:creationId xmlns:p14="http://schemas.microsoft.com/office/powerpoint/2010/main" val="129131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BCB70-AE67-A031-C090-8844378DC40F}"/>
              </a:ext>
            </a:extLst>
          </p:cNvPr>
          <p:cNvSpPr>
            <a:spLocks noGrp="1"/>
          </p:cNvSpPr>
          <p:nvPr>
            <p:ph type="title"/>
          </p:nvPr>
        </p:nvSpPr>
        <p:spPr/>
        <p:txBody>
          <a:bodyPr/>
          <a:lstStyle/>
          <a:p>
            <a:r>
              <a:rPr lang="en-IN" dirty="0"/>
              <a:t>Attention calculation: 3</a:t>
            </a:r>
          </a:p>
        </p:txBody>
      </p:sp>
      <p:pic>
        <p:nvPicPr>
          <p:cNvPr id="6" name="Content Placeholder 5">
            <a:extLst>
              <a:ext uri="{FF2B5EF4-FFF2-40B4-BE49-F238E27FC236}">
                <a16:creationId xmlns:a16="http://schemas.microsoft.com/office/drawing/2014/main" id="{704C7E55-99F0-CFA7-4669-D52CFB930E3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156200" y="1231000"/>
            <a:ext cx="5891213" cy="3921338"/>
          </a:xfrm>
        </p:spPr>
      </p:pic>
      <p:sp>
        <p:nvSpPr>
          <p:cNvPr id="4" name="Text Placeholder 3">
            <a:extLst>
              <a:ext uri="{FF2B5EF4-FFF2-40B4-BE49-F238E27FC236}">
                <a16:creationId xmlns:a16="http://schemas.microsoft.com/office/drawing/2014/main" id="{6B6D2483-5D3E-BD88-8E4C-D51078000C1F}"/>
              </a:ext>
            </a:extLst>
          </p:cNvPr>
          <p:cNvSpPr>
            <a:spLocks noGrp="1"/>
          </p:cNvSpPr>
          <p:nvPr>
            <p:ph type="body" sz="half" idx="2"/>
          </p:nvPr>
        </p:nvSpPr>
        <p:spPr/>
        <p:txBody>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Scale-down of scores: </a:t>
            </a:r>
          </a:p>
          <a:p>
            <a:pPr marL="742950" lvl="1" indent="-285750">
              <a:buFont typeface="Arial" panose="020B0604020202020204" pitchFamily="34" charset="0"/>
              <a:buChar char="•"/>
            </a:pPr>
            <a:r>
              <a:rPr lang="en-US" dirty="0"/>
              <a:t>Division by the square root of the dimension of query/key. </a:t>
            </a:r>
          </a:p>
          <a:p>
            <a:pPr marL="742950" lvl="1" indent="-285750">
              <a:buFont typeface="Arial" panose="020B0604020202020204" pitchFamily="34" charset="0"/>
              <a:buChar char="•"/>
            </a:pPr>
            <a:r>
              <a:rPr lang="en-US" dirty="0"/>
              <a:t>Allow for more stable gradients, as multiplying values can have exploding effects.</a:t>
            </a:r>
            <a:endParaRPr lang="en-IN" dirty="0"/>
          </a:p>
        </p:txBody>
      </p:sp>
      <p:sp>
        <p:nvSpPr>
          <p:cNvPr id="3" name="Footer Placeholder 6">
            <a:extLst>
              <a:ext uri="{FF2B5EF4-FFF2-40B4-BE49-F238E27FC236}">
                <a16:creationId xmlns:a16="http://schemas.microsoft.com/office/drawing/2014/main" id="{423DA3EC-D88E-2947-E940-C5130F1CB73A}"/>
              </a:ext>
            </a:extLst>
          </p:cNvPr>
          <p:cNvSpPr>
            <a:spLocks noGrp="1"/>
          </p:cNvSpPr>
          <p:nvPr>
            <p:ph type="ftr" sz="quarter" idx="11"/>
          </p:nvPr>
        </p:nvSpPr>
        <p:spPr>
          <a:xfrm>
            <a:off x="1141411" y="5883275"/>
            <a:ext cx="6239309" cy="365125"/>
          </a:xfrm>
        </p:spPr>
        <p:txBody>
          <a:bodyPr/>
          <a:lstStyle/>
          <a:p>
            <a:r>
              <a:rPr lang="en-US" dirty="0"/>
              <a:t>Vaswani, Ashish, et al. "Attention is all you need." Advances in neural information processing systems 30 (2017).</a:t>
            </a:r>
            <a:endParaRPr lang="en-IN" dirty="0"/>
          </a:p>
        </p:txBody>
      </p:sp>
    </p:spTree>
    <p:extLst>
      <p:ext uri="{BB962C8B-B14F-4D97-AF65-F5344CB8AC3E}">
        <p14:creationId xmlns:p14="http://schemas.microsoft.com/office/powerpoint/2010/main" val="81855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BCB70-AE67-A031-C090-8844378DC40F}"/>
              </a:ext>
            </a:extLst>
          </p:cNvPr>
          <p:cNvSpPr>
            <a:spLocks noGrp="1"/>
          </p:cNvSpPr>
          <p:nvPr>
            <p:ph type="title"/>
          </p:nvPr>
        </p:nvSpPr>
        <p:spPr/>
        <p:txBody>
          <a:bodyPr/>
          <a:lstStyle/>
          <a:p>
            <a:r>
              <a:rPr lang="en-IN" dirty="0"/>
              <a:t>Attention calculation: 4</a:t>
            </a:r>
          </a:p>
        </p:txBody>
      </p:sp>
      <p:pic>
        <p:nvPicPr>
          <p:cNvPr id="6" name="Content Placeholder 5">
            <a:extLst>
              <a:ext uri="{FF2B5EF4-FFF2-40B4-BE49-F238E27FC236}">
                <a16:creationId xmlns:a16="http://schemas.microsoft.com/office/drawing/2014/main" id="{704C7E55-99F0-CFA7-4669-D52CFB930E3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156200" y="1231000"/>
            <a:ext cx="5891213" cy="3921338"/>
          </a:xfrm>
        </p:spPr>
      </p:pic>
      <p:sp>
        <p:nvSpPr>
          <p:cNvPr id="4" name="Text Placeholder 3">
            <a:extLst>
              <a:ext uri="{FF2B5EF4-FFF2-40B4-BE49-F238E27FC236}">
                <a16:creationId xmlns:a16="http://schemas.microsoft.com/office/drawing/2014/main" id="{6B6D2483-5D3E-BD88-8E4C-D51078000C1F}"/>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Softmax of the scaled score to get the attention weights</a:t>
            </a:r>
          </a:p>
          <a:p>
            <a:pPr marL="742950" lvl="1" indent="-285750">
              <a:buFont typeface="Arial" panose="020B0604020202020204" pitchFamily="34" charset="0"/>
              <a:buChar char="•"/>
            </a:pPr>
            <a:r>
              <a:rPr lang="en-US" dirty="0"/>
              <a:t>Probability values [0~1]. </a:t>
            </a:r>
          </a:p>
          <a:p>
            <a:pPr marL="742950" lvl="1" indent="-285750">
              <a:buFont typeface="Arial" panose="020B0604020202020204" pitchFamily="34" charset="0"/>
              <a:buChar char="•"/>
            </a:pPr>
            <a:r>
              <a:rPr lang="en-US" dirty="0"/>
              <a:t>Higher scores are heightened. </a:t>
            </a:r>
          </a:p>
          <a:p>
            <a:pPr marL="742950" lvl="1" indent="-285750">
              <a:buFont typeface="Arial" panose="020B0604020202020204" pitchFamily="34" charset="0"/>
              <a:buChar char="•"/>
            </a:pPr>
            <a:r>
              <a:rPr lang="en-US" dirty="0"/>
              <a:t>Lower scores are depressed. </a:t>
            </a:r>
          </a:p>
          <a:p>
            <a:pPr marL="742950" lvl="1" indent="-285750">
              <a:buFont typeface="Arial" panose="020B0604020202020204" pitchFamily="34" charset="0"/>
              <a:buChar char="•"/>
            </a:pPr>
            <a:r>
              <a:rPr lang="en-US" dirty="0"/>
              <a:t>Allows the model to be more confident about which words to attend to.</a:t>
            </a:r>
            <a:endParaRPr lang="en-IN" dirty="0"/>
          </a:p>
        </p:txBody>
      </p:sp>
      <p:sp>
        <p:nvSpPr>
          <p:cNvPr id="3" name="Footer Placeholder 6">
            <a:extLst>
              <a:ext uri="{FF2B5EF4-FFF2-40B4-BE49-F238E27FC236}">
                <a16:creationId xmlns:a16="http://schemas.microsoft.com/office/drawing/2014/main" id="{3B634834-5051-D28F-60C2-BE00B3249C2E}"/>
              </a:ext>
            </a:extLst>
          </p:cNvPr>
          <p:cNvSpPr>
            <a:spLocks noGrp="1"/>
          </p:cNvSpPr>
          <p:nvPr>
            <p:ph type="ftr" sz="quarter" idx="11"/>
          </p:nvPr>
        </p:nvSpPr>
        <p:spPr>
          <a:xfrm>
            <a:off x="1141411" y="5883275"/>
            <a:ext cx="6239309" cy="365125"/>
          </a:xfrm>
        </p:spPr>
        <p:txBody>
          <a:bodyPr/>
          <a:lstStyle/>
          <a:p>
            <a:r>
              <a:rPr lang="en-US" dirty="0"/>
              <a:t>Vaswani, Ashish, et al. "Attention is all you need." Advances in neural information processing systems 30 (2017).</a:t>
            </a:r>
            <a:endParaRPr lang="en-IN" dirty="0"/>
          </a:p>
        </p:txBody>
      </p:sp>
    </p:spTree>
    <p:extLst>
      <p:ext uri="{BB962C8B-B14F-4D97-AF65-F5344CB8AC3E}">
        <p14:creationId xmlns:p14="http://schemas.microsoft.com/office/powerpoint/2010/main" val="4192711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BCB70-AE67-A031-C090-8844378DC40F}"/>
              </a:ext>
            </a:extLst>
          </p:cNvPr>
          <p:cNvSpPr>
            <a:spLocks noGrp="1"/>
          </p:cNvSpPr>
          <p:nvPr>
            <p:ph type="title"/>
          </p:nvPr>
        </p:nvSpPr>
        <p:spPr/>
        <p:txBody>
          <a:bodyPr/>
          <a:lstStyle/>
          <a:p>
            <a:r>
              <a:rPr lang="en-IN" dirty="0"/>
              <a:t>Attention calculation: 5</a:t>
            </a:r>
          </a:p>
        </p:txBody>
      </p:sp>
      <p:pic>
        <p:nvPicPr>
          <p:cNvPr id="6" name="Content Placeholder 5">
            <a:extLst>
              <a:ext uri="{FF2B5EF4-FFF2-40B4-BE49-F238E27FC236}">
                <a16:creationId xmlns:a16="http://schemas.microsoft.com/office/drawing/2014/main" id="{704C7E55-99F0-CFA7-4669-D52CFB930E3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156200" y="1231000"/>
            <a:ext cx="5891213" cy="3921338"/>
          </a:xfrm>
        </p:spPr>
      </p:pic>
      <p:sp>
        <p:nvSpPr>
          <p:cNvPr id="4" name="Text Placeholder 3">
            <a:extLst>
              <a:ext uri="{FF2B5EF4-FFF2-40B4-BE49-F238E27FC236}">
                <a16:creationId xmlns:a16="http://schemas.microsoft.com/office/drawing/2014/main" id="{6B6D2483-5D3E-BD88-8E4C-D51078000C1F}"/>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Multiplication of attention weights with value vectors to get output vectors</a:t>
            </a:r>
          </a:p>
          <a:p>
            <a:pPr marL="285750" indent="-285750">
              <a:buFont typeface="Arial" panose="020B0604020202020204" pitchFamily="34" charset="0"/>
              <a:buChar char="•"/>
            </a:pPr>
            <a:r>
              <a:rPr lang="en-US" dirty="0"/>
              <a:t>The higher softmax scores will keep the value of words deemed more important by the model.</a:t>
            </a:r>
          </a:p>
          <a:p>
            <a:pPr marL="285750" indent="-285750">
              <a:buFont typeface="Arial" panose="020B0604020202020204" pitchFamily="34" charset="0"/>
              <a:buChar char="•"/>
            </a:pPr>
            <a:r>
              <a:rPr lang="en-US" dirty="0"/>
              <a:t>The lower scores will drown out the irrelevant words.</a:t>
            </a:r>
            <a:endParaRPr lang="en-IN" dirty="0"/>
          </a:p>
        </p:txBody>
      </p:sp>
      <p:sp>
        <p:nvSpPr>
          <p:cNvPr id="3" name="Footer Placeholder 6">
            <a:extLst>
              <a:ext uri="{FF2B5EF4-FFF2-40B4-BE49-F238E27FC236}">
                <a16:creationId xmlns:a16="http://schemas.microsoft.com/office/drawing/2014/main" id="{7B33D3C7-88F4-7F09-B5F8-9BB2B97E8403}"/>
              </a:ext>
            </a:extLst>
          </p:cNvPr>
          <p:cNvSpPr>
            <a:spLocks noGrp="1"/>
          </p:cNvSpPr>
          <p:nvPr>
            <p:ph type="ftr" sz="quarter" idx="11"/>
          </p:nvPr>
        </p:nvSpPr>
        <p:spPr>
          <a:xfrm>
            <a:off x="1141411" y="5883275"/>
            <a:ext cx="6239309" cy="365125"/>
          </a:xfrm>
        </p:spPr>
        <p:txBody>
          <a:bodyPr/>
          <a:lstStyle/>
          <a:p>
            <a:r>
              <a:rPr lang="en-US" dirty="0"/>
              <a:t>Vaswani, Ashish, et al. "Attention is all you need." Advances in neural information processing systems 30 (2017).</a:t>
            </a:r>
            <a:endParaRPr lang="en-IN" dirty="0"/>
          </a:p>
        </p:txBody>
      </p:sp>
    </p:spTree>
    <p:extLst>
      <p:ext uri="{BB962C8B-B14F-4D97-AF65-F5344CB8AC3E}">
        <p14:creationId xmlns:p14="http://schemas.microsoft.com/office/powerpoint/2010/main" val="2972445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BCB70-AE67-A031-C090-8844378DC40F}"/>
              </a:ext>
            </a:extLst>
          </p:cNvPr>
          <p:cNvSpPr>
            <a:spLocks noGrp="1"/>
          </p:cNvSpPr>
          <p:nvPr>
            <p:ph type="title"/>
          </p:nvPr>
        </p:nvSpPr>
        <p:spPr/>
        <p:txBody>
          <a:bodyPr/>
          <a:lstStyle/>
          <a:p>
            <a:r>
              <a:rPr lang="en-IN" dirty="0"/>
              <a:t>Attention calculation: 6</a:t>
            </a:r>
          </a:p>
        </p:txBody>
      </p:sp>
      <p:pic>
        <p:nvPicPr>
          <p:cNvPr id="6" name="Content Placeholder 5">
            <a:extLst>
              <a:ext uri="{FF2B5EF4-FFF2-40B4-BE49-F238E27FC236}">
                <a16:creationId xmlns:a16="http://schemas.microsoft.com/office/drawing/2014/main" id="{704C7E55-99F0-CFA7-4669-D52CFB930E3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156200" y="1231000"/>
            <a:ext cx="5891213" cy="3921338"/>
          </a:xfrm>
        </p:spPr>
      </p:pic>
      <p:sp>
        <p:nvSpPr>
          <p:cNvPr id="4" name="Text Placeholder 3">
            <a:extLst>
              <a:ext uri="{FF2B5EF4-FFF2-40B4-BE49-F238E27FC236}">
                <a16:creationId xmlns:a16="http://schemas.microsoft.com/office/drawing/2014/main" id="{6B6D2483-5D3E-BD88-8E4C-D51078000C1F}"/>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dirty="0"/>
              <a:t>Multiple self-attention projections / “heads”:</a:t>
            </a:r>
          </a:p>
          <a:p>
            <a:pPr marL="742950" lvl="1" indent="-285750">
              <a:buFont typeface="Arial" panose="020B0604020202020204" pitchFamily="34" charset="0"/>
              <a:buChar char="•"/>
            </a:pPr>
            <a:r>
              <a:rPr lang="en-US" dirty="0"/>
              <a:t>Allow the model to focus on different parts of the input simultaneously and capture various types of relationships.</a:t>
            </a:r>
          </a:p>
          <a:p>
            <a:pPr marL="742950" lvl="1" indent="-285750">
              <a:buFont typeface="Arial" panose="020B0604020202020204" pitchFamily="34" charset="0"/>
              <a:buChar char="•"/>
            </a:pPr>
            <a:r>
              <a:rPr lang="en-US" dirty="0"/>
              <a:t>Each Q-K-V vector set is split into N heads for multiple attention learning.</a:t>
            </a:r>
          </a:p>
          <a:p>
            <a:pPr marL="742950" lvl="1" indent="-285750">
              <a:buFont typeface="Arial" panose="020B0604020202020204" pitchFamily="34" charset="0"/>
              <a:buChar char="•"/>
            </a:pPr>
            <a:r>
              <a:rPr lang="en-US" dirty="0"/>
              <a:t>The outputs from all the attention heads are concatenated and linearly transformed to maintain model dimensionality. </a:t>
            </a:r>
          </a:p>
          <a:p>
            <a:pPr lvl="1"/>
            <a:endParaRPr lang="en-IN" dirty="0"/>
          </a:p>
        </p:txBody>
      </p:sp>
      <p:sp>
        <p:nvSpPr>
          <p:cNvPr id="3" name="Footer Placeholder 6">
            <a:extLst>
              <a:ext uri="{FF2B5EF4-FFF2-40B4-BE49-F238E27FC236}">
                <a16:creationId xmlns:a16="http://schemas.microsoft.com/office/drawing/2014/main" id="{FDA89AEF-9DBF-C533-91C9-1E0165BC43C7}"/>
              </a:ext>
            </a:extLst>
          </p:cNvPr>
          <p:cNvSpPr>
            <a:spLocks noGrp="1"/>
          </p:cNvSpPr>
          <p:nvPr>
            <p:ph type="ftr" sz="quarter" idx="11"/>
          </p:nvPr>
        </p:nvSpPr>
        <p:spPr>
          <a:xfrm>
            <a:off x="1141411" y="5883275"/>
            <a:ext cx="6239309" cy="365125"/>
          </a:xfrm>
        </p:spPr>
        <p:txBody>
          <a:bodyPr/>
          <a:lstStyle/>
          <a:p>
            <a:r>
              <a:rPr lang="en-US" dirty="0"/>
              <a:t>Vaswani, Ashish, et al. "Attention is all you need." Advances in neural information processing systems 30 (2017).</a:t>
            </a:r>
            <a:endParaRPr lang="en-IN" dirty="0"/>
          </a:p>
        </p:txBody>
      </p:sp>
    </p:spTree>
    <p:extLst>
      <p:ext uri="{BB962C8B-B14F-4D97-AF65-F5344CB8AC3E}">
        <p14:creationId xmlns:p14="http://schemas.microsoft.com/office/powerpoint/2010/main" val="1064005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BCB70-AE67-A031-C090-8844378DC40F}"/>
              </a:ext>
            </a:extLst>
          </p:cNvPr>
          <p:cNvSpPr>
            <a:spLocks noGrp="1"/>
          </p:cNvSpPr>
          <p:nvPr>
            <p:ph type="title"/>
          </p:nvPr>
        </p:nvSpPr>
        <p:spPr/>
        <p:txBody>
          <a:bodyPr/>
          <a:lstStyle/>
          <a:p>
            <a:r>
              <a:rPr lang="en-IN" dirty="0"/>
              <a:t>Attention calculation: 7</a:t>
            </a:r>
          </a:p>
        </p:txBody>
      </p:sp>
      <p:pic>
        <p:nvPicPr>
          <p:cNvPr id="6" name="Content Placeholder 5">
            <a:extLst>
              <a:ext uri="{FF2B5EF4-FFF2-40B4-BE49-F238E27FC236}">
                <a16:creationId xmlns:a16="http://schemas.microsoft.com/office/drawing/2014/main" id="{704C7E55-99F0-CFA7-4669-D52CFB930E3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156200" y="1231000"/>
            <a:ext cx="5891213" cy="3921338"/>
          </a:xfrm>
        </p:spPr>
      </p:pic>
      <p:sp>
        <p:nvSpPr>
          <p:cNvPr id="4" name="Text Placeholder 3">
            <a:extLst>
              <a:ext uri="{FF2B5EF4-FFF2-40B4-BE49-F238E27FC236}">
                <a16:creationId xmlns:a16="http://schemas.microsoft.com/office/drawing/2014/main" id="{6B6D2483-5D3E-BD88-8E4C-D51078000C1F}"/>
              </a:ext>
            </a:extLst>
          </p:cNvPr>
          <p:cNvSpPr>
            <a:spLocks noGrp="1"/>
          </p:cNvSpPr>
          <p:nvPr>
            <p:ph type="body" sz="half" idx="2"/>
          </p:nvPr>
        </p:nvSpPr>
        <p:spPr/>
        <p:txBody>
          <a:bodyPr/>
          <a:lstStyle/>
          <a:p>
            <a:endParaRPr lang="en-IN" dirty="0"/>
          </a:p>
          <a:p>
            <a:endParaRPr lang="en-IN" dirty="0"/>
          </a:p>
          <a:p>
            <a:r>
              <a:rPr lang="en-IN" dirty="0"/>
              <a:t>Residual connection:</a:t>
            </a:r>
          </a:p>
          <a:p>
            <a:pPr lvl="1"/>
            <a:r>
              <a:rPr lang="en-US" dirty="0"/>
              <a:t>The multi-headed attention output vector is added to the original positional input embedding.</a:t>
            </a:r>
            <a:endParaRPr lang="en-IN" dirty="0"/>
          </a:p>
        </p:txBody>
      </p:sp>
      <p:sp>
        <p:nvSpPr>
          <p:cNvPr id="3" name="Footer Placeholder 6">
            <a:extLst>
              <a:ext uri="{FF2B5EF4-FFF2-40B4-BE49-F238E27FC236}">
                <a16:creationId xmlns:a16="http://schemas.microsoft.com/office/drawing/2014/main" id="{9E1EC36B-B1D0-E696-3C46-41B88DCA9480}"/>
              </a:ext>
            </a:extLst>
          </p:cNvPr>
          <p:cNvSpPr>
            <a:spLocks noGrp="1"/>
          </p:cNvSpPr>
          <p:nvPr>
            <p:ph type="ftr" sz="quarter" idx="11"/>
          </p:nvPr>
        </p:nvSpPr>
        <p:spPr>
          <a:xfrm>
            <a:off x="1141411" y="5883275"/>
            <a:ext cx="6239309" cy="365125"/>
          </a:xfrm>
        </p:spPr>
        <p:txBody>
          <a:bodyPr/>
          <a:lstStyle/>
          <a:p>
            <a:r>
              <a:rPr lang="en-US" dirty="0"/>
              <a:t>Vaswani, Ashish, et al. "Attention is all you need." Advances in neural information processing systems 30 (2017).</a:t>
            </a:r>
            <a:endParaRPr lang="en-IN" dirty="0"/>
          </a:p>
        </p:txBody>
      </p:sp>
    </p:spTree>
    <p:extLst>
      <p:ext uri="{BB962C8B-B14F-4D97-AF65-F5344CB8AC3E}">
        <p14:creationId xmlns:p14="http://schemas.microsoft.com/office/powerpoint/2010/main" val="3610992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BCB70-AE67-A031-C090-8844378DC40F}"/>
              </a:ext>
            </a:extLst>
          </p:cNvPr>
          <p:cNvSpPr>
            <a:spLocks noGrp="1"/>
          </p:cNvSpPr>
          <p:nvPr>
            <p:ph type="title"/>
          </p:nvPr>
        </p:nvSpPr>
        <p:spPr/>
        <p:txBody>
          <a:bodyPr/>
          <a:lstStyle/>
          <a:p>
            <a:r>
              <a:rPr lang="en-IN" dirty="0"/>
              <a:t>Attention calculation: 8</a:t>
            </a:r>
          </a:p>
        </p:txBody>
      </p:sp>
      <p:pic>
        <p:nvPicPr>
          <p:cNvPr id="6" name="Content Placeholder 5">
            <a:extLst>
              <a:ext uri="{FF2B5EF4-FFF2-40B4-BE49-F238E27FC236}">
                <a16:creationId xmlns:a16="http://schemas.microsoft.com/office/drawing/2014/main" id="{704C7E55-99F0-CFA7-4669-D52CFB930E3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156200" y="1231000"/>
            <a:ext cx="5891213" cy="3921338"/>
          </a:xfrm>
        </p:spPr>
      </p:pic>
      <p:sp>
        <p:nvSpPr>
          <p:cNvPr id="4" name="Text Placeholder 3">
            <a:extLst>
              <a:ext uri="{FF2B5EF4-FFF2-40B4-BE49-F238E27FC236}">
                <a16:creationId xmlns:a16="http://schemas.microsoft.com/office/drawing/2014/main" id="{6B6D2483-5D3E-BD88-8E4C-D51078000C1F}"/>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Residual connections </a:t>
            </a:r>
          </a:p>
          <a:p>
            <a:pPr marL="742950" lvl="1" indent="-285750">
              <a:buFont typeface="Arial" panose="020B0604020202020204" pitchFamily="34" charset="0"/>
              <a:buChar char="•"/>
            </a:pPr>
            <a:r>
              <a:rPr lang="en-US" dirty="0"/>
              <a:t>Allow gradients to flow through the networks directly </a:t>
            </a:r>
          </a:p>
          <a:p>
            <a:pPr marL="285750" indent="-285750">
              <a:buFont typeface="Arial" panose="020B0604020202020204" pitchFamily="34" charset="0"/>
              <a:buChar char="•"/>
            </a:pPr>
            <a:r>
              <a:rPr lang="en-US" dirty="0"/>
              <a:t>Layer normalizations </a:t>
            </a:r>
          </a:p>
          <a:p>
            <a:pPr marL="742950" lvl="1" indent="-285750">
              <a:buFont typeface="Arial" panose="020B0604020202020204" pitchFamily="34" charset="0"/>
              <a:buChar char="•"/>
            </a:pPr>
            <a:r>
              <a:rPr lang="en-US" dirty="0"/>
              <a:t>Stabilize the network </a:t>
            </a:r>
          </a:p>
          <a:p>
            <a:pPr marL="742950" lvl="1" indent="-285750">
              <a:buFont typeface="Arial" panose="020B0604020202020204" pitchFamily="34" charset="0"/>
              <a:buChar char="•"/>
            </a:pPr>
            <a:r>
              <a:rPr lang="en-US" dirty="0"/>
              <a:t>Reduce training time </a:t>
            </a:r>
          </a:p>
          <a:p>
            <a:pPr marL="285750" indent="-285750">
              <a:buFont typeface="Arial" panose="020B0604020202020204" pitchFamily="34" charset="0"/>
              <a:buChar char="•"/>
            </a:pPr>
            <a:r>
              <a:rPr lang="en-US" dirty="0"/>
              <a:t>Pointwise feedforward layer</a:t>
            </a:r>
          </a:p>
          <a:p>
            <a:pPr marL="742950" lvl="1" indent="-285750">
              <a:buFont typeface="Arial" panose="020B0604020202020204" pitchFamily="34" charset="0"/>
              <a:buChar char="•"/>
            </a:pPr>
            <a:r>
              <a:rPr lang="en-US" dirty="0"/>
              <a:t>Project the attention outputs</a:t>
            </a:r>
          </a:p>
          <a:p>
            <a:pPr marL="742950" lvl="1" indent="-285750">
              <a:buFont typeface="Arial" panose="020B0604020202020204" pitchFamily="34" charset="0"/>
              <a:buChar char="•"/>
            </a:pPr>
            <a:r>
              <a:rPr lang="en-US" dirty="0"/>
              <a:t>Richer representation</a:t>
            </a:r>
            <a:endParaRPr lang="en-IN" dirty="0"/>
          </a:p>
        </p:txBody>
      </p:sp>
      <p:sp>
        <p:nvSpPr>
          <p:cNvPr id="3" name="Footer Placeholder 6">
            <a:extLst>
              <a:ext uri="{FF2B5EF4-FFF2-40B4-BE49-F238E27FC236}">
                <a16:creationId xmlns:a16="http://schemas.microsoft.com/office/drawing/2014/main" id="{A94C2F53-4D44-1FEC-A781-F837785B5DF6}"/>
              </a:ext>
            </a:extLst>
          </p:cNvPr>
          <p:cNvSpPr>
            <a:spLocks noGrp="1"/>
          </p:cNvSpPr>
          <p:nvPr>
            <p:ph type="ftr" sz="quarter" idx="11"/>
          </p:nvPr>
        </p:nvSpPr>
        <p:spPr>
          <a:xfrm>
            <a:off x="1141411" y="5883275"/>
            <a:ext cx="6239309" cy="365125"/>
          </a:xfrm>
        </p:spPr>
        <p:txBody>
          <a:bodyPr/>
          <a:lstStyle/>
          <a:p>
            <a:r>
              <a:rPr lang="en-US" dirty="0"/>
              <a:t>Vaswani, Ashish, et al. "Attention is all you need." Advances in neural information processing systems 30 (2017).</a:t>
            </a:r>
            <a:endParaRPr lang="en-IN" dirty="0"/>
          </a:p>
        </p:txBody>
      </p:sp>
    </p:spTree>
    <p:extLst>
      <p:ext uri="{BB962C8B-B14F-4D97-AF65-F5344CB8AC3E}">
        <p14:creationId xmlns:p14="http://schemas.microsoft.com/office/powerpoint/2010/main" val="3278722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7EFF9-7995-7E24-5992-660C2FC5CD4E}"/>
              </a:ext>
            </a:extLst>
          </p:cNvPr>
          <p:cNvSpPr>
            <a:spLocks noGrp="1"/>
          </p:cNvSpPr>
          <p:nvPr>
            <p:ph type="title"/>
          </p:nvPr>
        </p:nvSpPr>
        <p:spPr/>
        <p:txBody>
          <a:bodyPr/>
          <a:lstStyle/>
          <a:p>
            <a:r>
              <a:rPr lang="en-IN" dirty="0"/>
              <a:t>Decoder stack</a:t>
            </a:r>
          </a:p>
        </p:txBody>
      </p:sp>
      <p:pic>
        <p:nvPicPr>
          <p:cNvPr id="6" name="Content Placeholder 5">
            <a:extLst>
              <a:ext uri="{FF2B5EF4-FFF2-40B4-BE49-F238E27FC236}">
                <a16:creationId xmlns:a16="http://schemas.microsoft.com/office/drawing/2014/main" id="{E7A25DAE-91C6-0276-67B2-5F64C7B291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06225" y="686244"/>
            <a:ext cx="2591162" cy="5010849"/>
          </a:xfrm>
        </p:spPr>
      </p:pic>
      <p:sp>
        <p:nvSpPr>
          <p:cNvPr id="4" name="Text Placeholder 3">
            <a:extLst>
              <a:ext uri="{FF2B5EF4-FFF2-40B4-BE49-F238E27FC236}">
                <a16:creationId xmlns:a16="http://schemas.microsoft.com/office/drawing/2014/main" id="{51CD9A45-7643-D9A8-4122-5630A18250AD}"/>
              </a:ext>
            </a:extLst>
          </p:cNvPr>
          <p:cNvSpPr>
            <a:spLocks noGrp="1"/>
          </p:cNvSpPr>
          <p:nvPr>
            <p:ph type="body" sz="half" idx="2"/>
          </p:nvPr>
        </p:nvSpPr>
        <p:spPr/>
        <p:txBody>
          <a:bodyPr>
            <a:normAutofit fontScale="92500" lnSpcReduction="20000"/>
          </a:bodyPr>
          <a:lstStyle/>
          <a:p>
            <a:r>
              <a:rPr lang="en-IN" dirty="0"/>
              <a:t>(Shown in dashed box)</a:t>
            </a:r>
          </a:p>
          <a:p>
            <a:pPr marL="285750" indent="-285750">
              <a:buFont typeface="Arial" panose="020B0604020202020204" pitchFamily="34" charset="0"/>
              <a:buChar char="•"/>
            </a:pPr>
            <a:r>
              <a:rPr lang="en-IN" dirty="0"/>
              <a:t>Similar to encoder stack, but two multi-head attention modules are utilized.</a:t>
            </a:r>
          </a:p>
          <a:p>
            <a:pPr marL="285750" indent="-285750">
              <a:buFont typeface="Arial" panose="020B0604020202020204" pitchFamily="34" charset="0"/>
              <a:buChar char="•"/>
            </a:pPr>
            <a:r>
              <a:rPr lang="en-IN" dirty="0"/>
              <a:t>Process: </a:t>
            </a:r>
          </a:p>
          <a:p>
            <a:pPr marL="742950" lvl="1" indent="-285750">
              <a:buFont typeface="Arial" panose="020B0604020202020204" pitchFamily="34" charset="0"/>
              <a:buChar char="•"/>
            </a:pPr>
            <a:r>
              <a:rPr lang="en-IN" dirty="0"/>
              <a:t>Potential output sequences are embedded, similar to input sequences.</a:t>
            </a:r>
          </a:p>
          <a:p>
            <a:pPr marL="742950" lvl="1" indent="-285750">
              <a:buFont typeface="Arial" panose="020B0604020202020204" pitchFamily="34" charset="0"/>
              <a:buChar char="•"/>
            </a:pPr>
            <a:r>
              <a:rPr lang="en-IN" dirty="0"/>
              <a:t>Attention mechanism is applied twice.</a:t>
            </a:r>
          </a:p>
          <a:p>
            <a:pPr marL="742950" lvl="1" indent="-285750">
              <a:buFont typeface="Arial" panose="020B0604020202020204" pitchFamily="34" charset="0"/>
              <a:buChar char="•"/>
            </a:pPr>
            <a:r>
              <a:rPr lang="en-IN" dirty="0"/>
              <a:t>Input computations with attention information is fed in the second attention module. </a:t>
            </a:r>
          </a:p>
          <a:p>
            <a:pPr marL="742950" lvl="1" indent="-285750">
              <a:buFont typeface="Arial" panose="020B0604020202020204" pitchFamily="34" charset="0"/>
              <a:buChar char="•"/>
            </a:pPr>
            <a:r>
              <a:rPr lang="en-IN" dirty="0"/>
              <a:t>Outputs are the probabilities of matching output embeddings with input embeddings.</a:t>
            </a:r>
          </a:p>
          <a:p>
            <a:pPr marL="742950" lvl="1" indent="-285750">
              <a:buFont typeface="Arial" panose="020B0604020202020204" pitchFamily="34" charset="0"/>
              <a:buChar char="•"/>
            </a:pPr>
            <a:r>
              <a:rPr lang="en-IN" dirty="0"/>
              <a:t>They can hence be mapped to the suitable media.</a:t>
            </a:r>
          </a:p>
        </p:txBody>
      </p:sp>
    </p:spTree>
    <p:extLst>
      <p:ext uri="{BB962C8B-B14F-4D97-AF65-F5344CB8AC3E}">
        <p14:creationId xmlns:p14="http://schemas.microsoft.com/office/powerpoint/2010/main" val="1856321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F2A56-E1B3-A945-531E-3AB76AF0A1C4}"/>
              </a:ext>
            </a:extLst>
          </p:cNvPr>
          <p:cNvSpPr>
            <a:spLocks noGrp="1"/>
          </p:cNvSpPr>
          <p:nvPr>
            <p:ph type="title"/>
          </p:nvPr>
        </p:nvSpPr>
        <p:spPr/>
        <p:txBody>
          <a:bodyPr/>
          <a:lstStyle/>
          <a:p>
            <a:r>
              <a:rPr lang="en-IN" dirty="0"/>
              <a:t>Transformer model</a:t>
            </a:r>
          </a:p>
        </p:txBody>
      </p:sp>
      <p:sp>
        <p:nvSpPr>
          <p:cNvPr id="3" name="Content Placeholder 2">
            <a:extLst>
              <a:ext uri="{FF2B5EF4-FFF2-40B4-BE49-F238E27FC236}">
                <a16:creationId xmlns:a16="http://schemas.microsoft.com/office/drawing/2014/main" id="{17DD393F-76AB-E32D-AC99-E4D6C8F20AA4}"/>
              </a:ext>
            </a:extLst>
          </p:cNvPr>
          <p:cNvSpPr>
            <a:spLocks noGrp="1"/>
          </p:cNvSpPr>
          <p:nvPr>
            <p:ph idx="1"/>
          </p:nvPr>
        </p:nvSpPr>
        <p:spPr/>
        <p:txBody>
          <a:bodyPr>
            <a:normAutofit lnSpcReduction="10000"/>
          </a:bodyPr>
          <a:lstStyle/>
          <a:p>
            <a:r>
              <a:rPr lang="en-IN" dirty="0"/>
              <a:t>Primarily used for NLP (Natural Language Processing) tasks</a:t>
            </a:r>
          </a:p>
          <a:p>
            <a:r>
              <a:rPr lang="en-IN" dirty="0"/>
              <a:t>Extended to all media</a:t>
            </a:r>
          </a:p>
          <a:p>
            <a:r>
              <a:rPr lang="en-IN" dirty="0"/>
              <a:t>Converts embeddings of input data into a desired output format</a:t>
            </a:r>
          </a:p>
          <a:p>
            <a:r>
              <a:rPr lang="en-US" dirty="0"/>
              <a:t>Attention mechanism:</a:t>
            </a:r>
          </a:p>
          <a:p>
            <a:pPr lvl="1"/>
            <a:r>
              <a:rPr lang="en-US" dirty="0"/>
              <a:t>allows the model to weigh the importance of different words in a sequence when processing it</a:t>
            </a:r>
          </a:p>
          <a:p>
            <a:pPr lvl="1"/>
            <a:r>
              <a:rPr lang="en-US" dirty="0"/>
              <a:t>capturing long-range dependencies and relationships in the data more effectively than previous architectures</a:t>
            </a:r>
            <a:endParaRPr lang="en-IN" dirty="0"/>
          </a:p>
        </p:txBody>
      </p:sp>
    </p:spTree>
    <p:extLst>
      <p:ext uri="{BB962C8B-B14F-4D97-AF65-F5344CB8AC3E}">
        <p14:creationId xmlns:p14="http://schemas.microsoft.com/office/powerpoint/2010/main" val="1687126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BCB70-AE67-A031-C090-8844378DC40F}"/>
              </a:ext>
            </a:extLst>
          </p:cNvPr>
          <p:cNvSpPr>
            <a:spLocks noGrp="1"/>
          </p:cNvSpPr>
          <p:nvPr>
            <p:ph type="title"/>
          </p:nvPr>
        </p:nvSpPr>
        <p:spPr/>
        <p:txBody>
          <a:bodyPr/>
          <a:lstStyle/>
          <a:p>
            <a:r>
              <a:rPr lang="en-IN" dirty="0"/>
              <a:t>Decoder Working</a:t>
            </a:r>
          </a:p>
        </p:txBody>
      </p:sp>
      <p:pic>
        <p:nvPicPr>
          <p:cNvPr id="6" name="Content Placeholder 5">
            <a:extLst>
              <a:ext uri="{FF2B5EF4-FFF2-40B4-BE49-F238E27FC236}">
                <a16:creationId xmlns:a16="http://schemas.microsoft.com/office/drawing/2014/main" id="{704C7E55-99F0-CFA7-4669-D52CFB930E3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156200" y="1231000"/>
            <a:ext cx="5891213" cy="3921338"/>
          </a:xfrm>
        </p:spPr>
      </p:pic>
      <p:sp>
        <p:nvSpPr>
          <p:cNvPr id="4" name="Text Placeholder 3">
            <a:extLst>
              <a:ext uri="{FF2B5EF4-FFF2-40B4-BE49-F238E27FC236}">
                <a16:creationId xmlns:a16="http://schemas.microsoft.com/office/drawing/2014/main" id="{6B6D2483-5D3E-BD88-8E4C-D51078000C1F}"/>
              </a:ext>
            </a:extLst>
          </p:cNvPr>
          <p:cNvSpPr>
            <a:spLocks noGrp="1"/>
          </p:cNvSpPr>
          <p:nvPr>
            <p:ph type="body" sz="half" idx="2"/>
          </p:nvPr>
        </p:nvSpPr>
        <p:spPr/>
        <p:txBody>
          <a:bodyPr/>
          <a:lstStyle/>
          <a:p>
            <a:pPr marL="285750" indent="-285750">
              <a:buFont typeface="Arial" panose="020B0604020202020204" pitchFamily="34" charset="0"/>
              <a:buChar char="•"/>
            </a:pPr>
            <a:r>
              <a:rPr lang="en-IN" dirty="0"/>
              <a:t>Computation of outputs from input embeddings and usable predictions</a:t>
            </a:r>
          </a:p>
          <a:p>
            <a:pPr marL="285750" indent="-285750">
              <a:buFont typeface="Arial" panose="020B0604020202020204" pitchFamily="34" charset="0"/>
              <a:buChar char="•"/>
            </a:pPr>
            <a:r>
              <a:rPr lang="en-IN" dirty="0"/>
              <a:t>Auto-regressive </a:t>
            </a:r>
            <a:r>
              <a:rPr lang="en-US" dirty="0"/>
              <a:t>model:</a:t>
            </a:r>
          </a:p>
          <a:p>
            <a:pPr marL="742950" lvl="1" indent="-285750">
              <a:buFont typeface="Arial" panose="020B0604020202020204" pitchFamily="34" charset="0"/>
              <a:buChar char="•"/>
            </a:pPr>
            <a:r>
              <a:rPr lang="en-US" dirty="0"/>
              <a:t>Begin with a start token</a:t>
            </a:r>
          </a:p>
          <a:p>
            <a:pPr marL="742950" lvl="1" indent="-285750">
              <a:buFont typeface="Arial" panose="020B0604020202020204" pitchFamily="34" charset="0"/>
              <a:buChar char="•"/>
            </a:pPr>
            <a:r>
              <a:rPr lang="en-US" dirty="0"/>
              <a:t>Take in a list of previous outputs as inputs, and the encoder outputs containing attention information from input </a:t>
            </a:r>
          </a:p>
          <a:p>
            <a:pPr marL="742950" lvl="1" indent="-285750">
              <a:buFont typeface="Arial" panose="020B0604020202020204" pitchFamily="34" charset="0"/>
              <a:buChar char="•"/>
            </a:pPr>
            <a:r>
              <a:rPr lang="en-US" dirty="0"/>
              <a:t>Stop decoding when it generates a token as an output</a:t>
            </a:r>
            <a:endParaRPr lang="en-IN" dirty="0"/>
          </a:p>
        </p:txBody>
      </p:sp>
      <p:sp>
        <p:nvSpPr>
          <p:cNvPr id="3" name="Footer Placeholder 6">
            <a:extLst>
              <a:ext uri="{FF2B5EF4-FFF2-40B4-BE49-F238E27FC236}">
                <a16:creationId xmlns:a16="http://schemas.microsoft.com/office/drawing/2014/main" id="{98B68550-7DF2-67AB-99C6-B0B4249531CC}"/>
              </a:ext>
            </a:extLst>
          </p:cNvPr>
          <p:cNvSpPr>
            <a:spLocks noGrp="1"/>
          </p:cNvSpPr>
          <p:nvPr>
            <p:ph type="ftr" sz="quarter" idx="11"/>
          </p:nvPr>
        </p:nvSpPr>
        <p:spPr>
          <a:xfrm>
            <a:off x="1141411" y="5883275"/>
            <a:ext cx="6239309" cy="365125"/>
          </a:xfrm>
        </p:spPr>
        <p:txBody>
          <a:bodyPr/>
          <a:lstStyle/>
          <a:p>
            <a:r>
              <a:rPr lang="en-US" dirty="0"/>
              <a:t>Vaswani, Ashish, et al. "Attention is all you need." Advances in neural information processing systems 30 (2017).</a:t>
            </a:r>
            <a:endParaRPr lang="en-IN" dirty="0"/>
          </a:p>
        </p:txBody>
      </p:sp>
    </p:spTree>
    <p:extLst>
      <p:ext uri="{BB962C8B-B14F-4D97-AF65-F5344CB8AC3E}">
        <p14:creationId xmlns:p14="http://schemas.microsoft.com/office/powerpoint/2010/main" val="34298143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BCB70-AE67-A031-C090-8844378DC40F}"/>
              </a:ext>
            </a:extLst>
          </p:cNvPr>
          <p:cNvSpPr>
            <a:spLocks noGrp="1"/>
          </p:cNvSpPr>
          <p:nvPr>
            <p:ph type="title"/>
          </p:nvPr>
        </p:nvSpPr>
        <p:spPr/>
        <p:txBody>
          <a:bodyPr/>
          <a:lstStyle/>
          <a:p>
            <a:r>
              <a:rPr lang="en-IN" dirty="0"/>
              <a:t>Attention calculation: 9</a:t>
            </a:r>
          </a:p>
        </p:txBody>
      </p:sp>
      <p:pic>
        <p:nvPicPr>
          <p:cNvPr id="6" name="Content Placeholder 5">
            <a:extLst>
              <a:ext uri="{FF2B5EF4-FFF2-40B4-BE49-F238E27FC236}">
                <a16:creationId xmlns:a16="http://schemas.microsoft.com/office/drawing/2014/main" id="{704C7E55-99F0-CFA7-4669-D52CFB930E3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156200" y="1231000"/>
            <a:ext cx="5891213" cy="3921338"/>
          </a:xfrm>
        </p:spPr>
      </p:pic>
      <p:sp>
        <p:nvSpPr>
          <p:cNvPr id="4" name="Text Placeholder 3">
            <a:extLst>
              <a:ext uri="{FF2B5EF4-FFF2-40B4-BE49-F238E27FC236}">
                <a16:creationId xmlns:a16="http://schemas.microsoft.com/office/drawing/2014/main" id="{6B6D2483-5D3E-BD88-8E4C-D51078000C1F}"/>
              </a:ext>
            </a:extLst>
          </p:cNvPr>
          <p:cNvSpPr>
            <a:spLocks noGrp="1"/>
          </p:cNvSpPr>
          <p:nvPr>
            <p:ph type="body" sz="half" idx="2"/>
          </p:nvPr>
        </p:nvSpPr>
        <p:spPr/>
        <p:txBody>
          <a:bodyPr/>
          <a:lstStyle/>
          <a:p>
            <a:r>
              <a:rPr lang="en-IN" dirty="0"/>
              <a:t>Decoder-side attention calculation for output generation</a:t>
            </a:r>
          </a:p>
          <a:p>
            <a:endParaRPr lang="en-IN" dirty="0"/>
          </a:p>
          <a:p>
            <a:r>
              <a:rPr lang="en-IN" dirty="0"/>
              <a:t>Since the model is auto-regressive, generating one token at a time, there is a need for the model to not generate scores for “future” tokens, i.e. a generated token should “attend” to itself and words BEFORE it.</a:t>
            </a:r>
          </a:p>
        </p:txBody>
      </p:sp>
      <p:sp>
        <p:nvSpPr>
          <p:cNvPr id="3" name="Footer Placeholder 6">
            <a:extLst>
              <a:ext uri="{FF2B5EF4-FFF2-40B4-BE49-F238E27FC236}">
                <a16:creationId xmlns:a16="http://schemas.microsoft.com/office/drawing/2014/main" id="{C53070B1-FDD7-789E-B25E-E382B7521A3D}"/>
              </a:ext>
            </a:extLst>
          </p:cNvPr>
          <p:cNvSpPr>
            <a:spLocks noGrp="1"/>
          </p:cNvSpPr>
          <p:nvPr>
            <p:ph type="ftr" sz="quarter" idx="11"/>
          </p:nvPr>
        </p:nvSpPr>
        <p:spPr>
          <a:xfrm>
            <a:off x="1141411" y="5883275"/>
            <a:ext cx="6239309" cy="365125"/>
          </a:xfrm>
        </p:spPr>
        <p:txBody>
          <a:bodyPr/>
          <a:lstStyle/>
          <a:p>
            <a:r>
              <a:rPr lang="en-US" dirty="0"/>
              <a:t>Vaswani, Ashish, et al. "Attention is all you need." Advances in neural information processing systems 30 (2017).</a:t>
            </a:r>
            <a:endParaRPr lang="en-IN" dirty="0"/>
          </a:p>
        </p:txBody>
      </p:sp>
    </p:spTree>
    <p:extLst>
      <p:ext uri="{BB962C8B-B14F-4D97-AF65-F5344CB8AC3E}">
        <p14:creationId xmlns:p14="http://schemas.microsoft.com/office/powerpoint/2010/main" val="30244098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BCB70-AE67-A031-C090-8844378DC40F}"/>
              </a:ext>
            </a:extLst>
          </p:cNvPr>
          <p:cNvSpPr>
            <a:spLocks noGrp="1"/>
          </p:cNvSpPr>
          <p:nvPr>
            <p:ph type="title"/>
          </p:nvPr>
        </p:nvSpPr>
        <p:spPr/>
        <p:txBody>
          <a:bodyPr/>
          <a:lstStyle/>
          <a:p>
            <a:r>
              <a:rPr lang="en-IN" dirty="0"/>
              <a:t>Attention calculation: 10</a:t>
            </a:r>
          </a:p>
        </p:txBody>
      </p:sp>
      <p:pic>
        <p:nvPicPr>
          <p:cNvPr id="6" name="Content Placeholder 5">
            <a:extLst>
              <a:ext uri="{FF2B5EF4-FFF2-40B4-BE49-F238E27FC236}">
                <a16:creationId xmlns:a16="http://schemas.microsoft.com/office/drawing/2014/main" id="{704C7E55-99F0-CFA7-4669-D52CFB930E3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156200" y="1231000"/>
            <a:ext cx="5891213" cy="3921338"/>
          </a:xfrm>
        </p:spPr>
      </p:pic>
      <p:sp>
        <p:nvSpPr>
          <p:cNvPr id="4" name="Text Placeholder 3">
            <a:extLst>
              <a:ext uri="{FF2B5EF4-FFF2-40B4-BE49-F238E27FC236}">
                <a16:creationId xmlns:a16="http://schemas.microsoft.com/office/drawing/2014/main" id="{6B6D2483-5D3E-BD88-8E4C-D51078000C1F}"/>
              </a:ext>
            </a:extLst>
          </p:cNvPr>
          <p:cNvSpPr>
            <a:spLocks noGrp="1"/>
          </p:cNvSpPr>
          <p:nvPr>
            <p:ph type="body" sz="half" idx="2"/>
          </p:nvPr>
        </p:nvSpPr>
        <p:spPr/>
        <p:txBody>
          <a:bodyPr/>
          <a:lstStyle/>
          <a:p>
            <a:r>
              <a:rPr lang="en-US" dirty="0"/>
              <a:t>Masking:</a:t>
            </a:r>
          </a:p>
          <a:p>
            <a:pPr lvl="1"/>
            <a:r>
              <a:rPr lang="en-US" dirty="0"/>
              <a:t>Method to prevent computing attention scores for future words</a:t>
            </a:r>
          </a:p>
          <a:p>
            <a:pPr lvl="1"/>
            <a:r>
              <a:rPr lang="en-US" dirty="0"/>
              <a:t>To prevent the decoder from looking at future tokens</a:t>
            </a:r>
          </a:p>
          <a:p>
            <a:pPr lvl="1"/>
            <a:r>
              <a:rPr lang="en-US" dirty="0"/>
              <a:t>Apply a look ahead mask</a:t>
            </a:r>
          </a:p>
          <a:p>
            <a:pPr lvl="1"/>
            <a:r>
              <a:rPr lang="en-US" dirty="0"/>
              <a:t>The mask is added before calculating the softmax, and after scaling the scores</a:t>
            </a:r>
            <a:endParaRPr lang="en-IN" dirty="0"/>
          </a:p>
        </p:txBody>
      </p:sp>
      <p:sp>
        <p:nvSpPr>
          <p:cNvPr id="3" name="Footer Placeholder 6">
            <a:extLst>
              <a:ext uri="{FF2B5EF4-FFF2-40B4-BE49-F238E27FC236}">
                <a16:creationId xmlns:a16="http://schemas.microsoft.com/office/drawing/2014/main" id="{E5F58645-7AB0-A54B-AF85-86F87DBFEC13}"/>
              </a:ext>
            </a:extLst>
          </p:cNvPr>
          <p:cNvSpPr>
            <a:spLocks noGrp="1"/>
          </p:cNvSpPr>
          <p:nvPr>
            <p:ph type="ftr" sz="quarter" idx="11"/>
          </p:nvPr>
        </p:nvSpPr>
        <p:spPr>
          <a:xfrm>
            <a:off x="1141411" y="5883275"/>
            <a:ext cx="6239309" cy="365125"/>
          </a:xfrm>
        </p:spPr>
        <p:txBody>
          <a:bodyPr/>
          <a:lstStyle/>
          <a:p>
            <a:r>
              <a:rPr lang="en-US" dirty="0"/>
              <a:t>Vaswani, Ashish, et al. "Attention is all you need." Advances in neural information processing systems 30 (2017).</a:t>
            </a:r>
            <a:endParaRPr lang="en-IN" dirty="0"/>
          </a:p>
        </p:txBody>
      </p:sp>
    </p:spTree>
    <p:extLst>
      <p:ext uri="{BB962C8B-B14F-4D97-AF65-F5344CB8AC3E}">
        <p14:creationId xmlns:p14="http://schemas.microsoft.com/office/powerpoint/2010/main" val="28320244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601F4-9D01-755D-ED9C-99AC69F81AE3}"/>
              </a:ext>
            </a:extLst>
          </p:cNvPr>
          <p:cNvSpPr>
            <a:spLocks noGrp="1"/>
          </p:cNvSpPr>
          <p:nvPr>
            <p:ph type="title"/>
          </p:nvPr>
        </p:nvSpPr>
        <p:spPr/>
        <p:txBody>
          <a:bodyPr/>
          <a:lstStyle/>
          <a:p>
            <a:r>
              <a:rPr lang="en-IN" dirty="0"/>
              <a:t>Decoder softmax From Masked scores</a:t>
            </a:r>
          </a:p>
        </p:txBody>
      </p:sp>
      <p:pic>
        <p:nvPicPr>
          <p:cNvPr id="6" name="Content Placeholder 5">
            <a:extLst>
              <a:ext uri="{FF2B5EF4-FFF2-40B4-BE49-F238E27FC236}">
                <a16:creationId xmlns:a16="http://schemas.microsoft.com/office/drawing/2014/main" id="{FA39DC40-E555-9590-5E81-0E1741A8359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56200" y="1766375"/>
            <a:ext cx="5891213" cy="2850587"/>
          </a:xfrm>
        </p:spPr>
      </p:pic>
      <p:sp>
        <p:nvSpPr>
          <p:cNvPr id="4" name="Text Placeholder 3">
            <a:extLst>
              <a:ext uri="{FF2B5EF4-FFF2-40B4-BE49-F238E27FC236}">
                <a16:creationId xmlns:a16="http://schemas.microsoft.com/office/drawing/2014/main" id="{5E24FDC3-8DBA-D506-A84E-D5C485BBA67E}"/>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Softmax of the masked scores</a:t>
            </a:r>
          </a:p>
          <a:p>
            <a:pPr marL="742950" lvl="1" indent="-285750">
              <a:buFont typeface="Arial" panose="020B0604020202020204" pitchFamily="34" charset="0"/>
              <a:buChar char="•"/>
            </a:pPr>
            <a:r>
              <a:rPr lang="en-US" dirty="0"/>
              <a:t>Negative infinities get zeroed out</a:t>
            </a:r>
          </a:p>
          <a:p>
            <a:pPr marL="742950" lvl="1" indent="-285750">
              <a:buFont typeface="Arial" panose="020B0604020202020204" pitchFamily="34" charset="0"/>
              <a:buChar char="•"/>
            </a:pPr>
            <a:r>
              <a:rPr lang="en-US" dirty="0"/>
              <a:t>Zero attention scores for future tokens</a:t>
            </a:r>
          </a:p>
        </p:txBody>
      </p:sp>
      <p:sp>
        <p:nvSpPr>
          <p:cNvPr id="7" name="Footer Placeholder 6">
            <a:extLst>
              <a:ext uri="{FF2B5EF4-FFF2-40B4-BE49-F238E27FC236}">
                <a16:creationId xmlns:a16="http://schemas.microsoft.com/office/drawing/2014/main" id="{3C55D66D-D53B-3219-05D8-0203BB086D1C}"/>
              </a:ext>
            </a:extLst>
          </p:cNvPr>
          <p:cNvSpPr>
            <a:spLocks noGrp="1"/>
          </p:cNvSpPr>
          <p:nvPr>
            <p:ph type="ftr" sz="quarter" idx="11"/>
          </p:nvPr>
        </p:nvSpPr>
        <p:spPr>
          <a:xfrm>
            <a:off x="1141411" y="5883275"/>
            <a:ext cx="6239309" cy="365125"/>
          </a:xfrm>
        </p:spPr>
        <p:txBody>
          <a:bodyPr/>
          <a:lstStyle/>
          <a:p>
            <a:r>
              <a:rPr lang="en-US" dirty="0"/>
              <a:t>Vaswani, Ashish, et al. "Attention is all you need." Advances in neural information processing systems 30 (2017).</a:t>
            </a:r>
            <a:endParaRPr lang="en-IN" dirty="0"/>
          </a:p>
        </p:txBody>
      </p:sp>
    </p:spTree>
    <p:extLst>
      <p:ext uri="{BB962C8B-B14F-4D97-AF65-F5344CB8AC3E}">
        <p14:creationId xmlns:p14="http://schemas.microsoft.com/office/powerpoint/2010/main" val="2229861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94A9E-BADC-A78D-8DF8-7D9016F94B8E}"/>
              </a:ext>
            </a:extLst>
          </p:cNvPr>
          <p:cNvSpPr>
            <a:spLocks noGrp="1"/>
          </p:cNvSpPr>
          <p:nvPr>
            <p:ph type="title"/>
          </p:nvPr>
        </p:nvSpPr>
        <p:spPr/>
        <p:txBody>
          <a:bodyPr/>
          <a:lstStyle/>
          <a:p>
            <a:r>
              <a:rPr lang="en-IN" dirty="0"/>
              <a:t>Decoder: Masking</a:t>
            </a:r>
          </a:p>
        </p:txBody>
      </p:sp>
      <p:pic>
        <p:nvPicPr>
          <p:cNvPr id="6" name="Content Placeholder 5">
            <a:extLst>
              <a:ext uri="{FF2B5EF4-FFF2-40B4-BE49-F238E27FC236}">
                <a16:creationId xmlns:a16="http://schemas.microsoft.com/office/drawing/2014/main" id="{4A2771B6-51C0-4242-B15E-26D44D52FA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52355" y="592138"/>
            <a:ext cx="3098902" cy="5199062"/>
          </a:xfrm>
        </p:spPr>
      </p:pic>
      <p:sp>
        <p:nvSpPr>
          <p:cNvPr id="4" name="Text Placeholder 3">
            <a:extLst>
              <a:ext uri="{FF2B5EF4-FFF2-40B4-BE49-F238E27FC236}">
                <a16:creationId xmlns:a16="http://schemas.microsoft.com/office/drawing/2014/main" id="{075AE886-0EA5-95BA-0945-ECB5B728E8E6}"/>
              </a:ext>
            </a:extLst>
          </p:cNvPr>
          <p:cNvSpPr>
            <a:spLocks noGrp="1"/>
          </p:cNvSpPr>
          <p:nvPr>
            <p:ph type="body" sz="half" idx="2"/>
          </p:nvPr>
        </p:nvSpPr>
        <p:spPr/>
        <p:txBody>
          <a:bodyPr/>
          <a:lstStyle/>
          <a:p>
            <a:endParaRPr lang="en-IN" dirty="0"/>
          </a:p>
          <a:p>
            <a:pPr marL="285750" indent="-285750">
              <a:buFont typeface="Arial" panose="020B0604020202020204" pitchFamily="34" charset="0"/>
              <a:buChar char="•"/>
            </a:pPr>
            <a:r>
              <a:rPr lang="en-IN" dirty="0"/>
              <a:t>Masking present only in first attention module</a:t>
            </a:r>
          </a:p>
          <a:p>
            <a:pPr marL="285750" indent="-285750">
              <a:buFont typeface="Arial" panose="020B0604020202020204" pitchFamily="34" charset="0"/>
              <a:buChar char="•"/>
            </a:pPr>
            <a:r>
              <a:rPr lang="en-IN" dirty="0"/>
              <a:t>Second attention module: similar to that in encoder stack</a:t>
            </a:r>
          </a:p>
        </p:txBody>
      </p:sp>
    </p:spTree>
    <p:extLst>
      <p:ext uri="{BB962C8B-B14F-4D97-AF65-F5344CB8AC3E}">
        <p14:creationId xmlns:p14="http://schemas.microsoft.com/office/powerpoint/2010/main" val="12834372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9CFBD-5C56-61B6-25B8-49B003F75376}"/>
              </a:ext>
            </a:extLst>
          </p:cNvPr>
          <p:cNvSpPr>
            <a:spLocks noGrp="1"/>
          </p:cNvSpPr>
          <p:nvPr>
            <p:ph type="title"/>
          </p:nvPr>
        </p:nvSpPr>
        <p:spPr/>
        <p:txBody>
          <a:bodyPr/>
          <a:lstStyle/>
          <a:p>
            <a:r>
              <a:rPr lang="en-IN" dirty="0"/>
              <a:t>Decoder Classifier</a:t>
            </a:r>
          </a:p>
        </p:txBody>
      </p:sp>
      <p:pic>
        <p:nvPicPr>
          <p:cNvPr id="6" name="Content Placeholder 5">
            <a:extLst>
              <a:ext uri="{FF2B5EF4-FFF2-40B4-BE49-F238E27FC236}">
                <a16:creationId xmlns:a16="http://schemas.microsoft.com/office/drawing/2014/main" id="{0B8086E1-D1FC-7A30-506F-3C1A4BAC85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52354" y="592138"/>
            <a:ext cx="5098904" cy="5199062"/>
          </a:xfrm>
        </p:spPr>
      </p:pic>
      <p:sp>
        <p:nvSpPr>
          <p:cNvPr id="4" name="Text Placeholder 3">
            <a:extLst>
              <a:ext uri="{FF2B5EF4-FFF2-40B4-BE49-F238E27FC236}">
                <a16:creationId xmlns:a16="http://schemas.microsoft.com/office/drawing/2014/main" id="{9AAAF145-6BB9-28A1-1658-934E7443E4B6}"/>
              </a:ext>
            </a:extLst>
          </p:cNvPr>
          <p:cNvSpPr>
            <a:spLocks noGrp="1"/>
          </p:cNvSpPr>
          <p:nvPr>
            <p:ph type="body" sz="half" idx="2"/>
          </p:nvPr>
        </p:nvSpPr>
        <p:spPr/>
        <p:txBody>
          <a:bodyPr>
            <a:normAutofit/>
          </a:bodyPr>
          <a:lstStyle/>
          <a:p>
            <a:endParaRPr lang="en-IN" dirty="0"/>
          </a:p>
          <a:p>
            <a:pPr marL="285750" indent="-285750">
              <a:buFont typeface="Arial" panose="020B0604020202020204" pitchFamily="34" charset="0"/>
              <a:buChar char="•"/>
            </a:pPr>
            <a:r>
              <a:rPr lang="en-US" dirty="0"/>
              <a:t>Classifier size: number of classes</a:t>
            </a:r>
          </a:p>
          <a:p>
            <a:pPr marL="285750" indent="-285750">
              <a:buFont typeface="Arial" panose="020B0604020202020204" pitchFamily="34" charset="0"/>
              <a:buChar char="•"/>
            </a:pPr>
            <a:r>
              <a:rPr lang="en-US" dirty="0"/>
              <a:t>Output of classifier = input to softmax</a:t>
            </a:r>
          </a:p>
          <a:p>
            <a:pPr marL="285750" indent="-285750">
              <a:buFont typeface="Arial" panose="020B0604020202020204" pitchFamily="34" charset="0"/>
              <a:buChar char="•"/>
            </a:pPr>
            <a:r>
              <a:rPr lang="en-US" dirty="0"/>
              <a:t>Index of highest probability score = predicted word</a:t>
            </a:r>
          </a:p>
          <a:p>
            <a:endParaRPr lang="en-US" dirty="0"/>
          </a:p>
        </p:txBody>
      </p:sp>
      <p:sp>
        <p:nvSpPr>
          <p:cNvPr id="7" name="Footer Placeholder 6">
            <a:extLst>
              <a:ext uri="{FF2B5EF4-FFF2-40B4-BE49-F238E27FC236}">
                <a16:creationId xmlns:a16="http://schemas.microsoft.com/office/drawing/2014/main" id="{063CCF66-5F63-239F-8F64-7D6D1BD86210}"/>
              </a:ext>
            </a:extLst>
          </p:cNvPr>
          <p:cNvSpPr>
            <a:spLocks noGrp="1"/>
          </p:cNvSpPr>
          <p:nvPr>
            <p:ph type="ftr" sz="quarter" idx="11"/>
          </p:nvPr>
        </p:nvSpPr>
        <p:spPr>
          <a:xfrm>
            <a:off x="1141411" y="5883275"/>
            <a:ext cx="6239309" cy="365125"/>
          </a:xfrm>
        </p:spPr>
        <p:txBody>
          <a:bodyPr/>
          <a:lstStyle/>
          <a:p>
            <a:r>
              <a:rPr lang="en-US" dirty="0"/>
              <a:t>Vaswani, Ashish, et al. "Attention is all you need." Advances in neural information processing systems 30 (2017).</a:t>
            </a:r>
            <a:endParaRPr lang="en-IN" dirty="0"/>
          </a:p>
        </p:txBody>
      </p:sp>
    </p:spTree>
    <p:extLst>
      <p:ext uri="{BB962C8B-B14F-4D97-AF65-F5344CB8AC3E}">
        <p14:creationId xmlns:p14="http://schemas.microsoft.com/office/powerpoint/2010/main" val="33816756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48793-BA92-B534-974E-4717EA1A3730}"/>
              </a:ext>
            </a:extLst>
          </p:cNvPr>
          <p:cNvSpPr>
            <a:spLocks noGrp="1"/>
          </p:cNvSpPr>
          <p:nvPr>
            <p:ph type="title"/>
          </p:nvPr>
        </p:nvSpPr>
        <p:spPr/>
        <p:txBody>
          <a:bodyPr/>
          <a:lstStyle/>
          <a:p>
            <a:r>
              <a:rPr lang="en-IN" dirty="0"/>
              <a:t>Popular Transformer Models</a:t>
            </a:r>
          </a:p>
        </p:txBody>
      </p:sp>
      <p:sp>
        <p:nvSpPr>
          <p:cNvPr id="3" name="Content Placeholder 2">
            <a:extLst>
              <a:ext uri="{FF2B5EF4-FFF2-40B4-BE49-F238E27FC236}">
                <a16:creationId xmlns:a16="http://schemas.microsoft.com/office/drawing/2014/main" id="{6334A1C8-F18D-08DA-3224-664E911DA807}"/>
              </a:ext>
            </a:extLst>
          </p:cNvPr>
          <p:cNvSpPr>
            <a:spLocks noGrp="1"/>
          </p:cNvSpPr>
          <p:nvPr>
            <p:ph type="body" idx="1"/>
          </p:nvPr>
        </p:nvSpPr>
        <p:spPr/>
        <p:txBody>
          <a:bodyPr numCol="1">
            <a:normAutofit lnSpcReduction="10000"/>
          </a:bodyPr>
          <a:lstStyle/>
          <a:p>
            <a:r>
              <a:rPr lang="en-US" dirty="0"/>
              <a:t>Natural Language Processing</a:t>
            </a:r>
          </a:p>
        </p:txBody>
      </p:sp>
      <p:sp>
        <p:nvSpPr>
          <p:cNvPr id="6" name="Text Placeholder 5">
            <a:extLst>
              <a:ext uri="{FF2B5EF4-FFF2-40B4-BE49-F238E27FC236}">
                <a16:creationId xmlns:a16="http://schemas.microsoft.com/office/drawing/2014/main" id="{3FC10EF2-952E-CF60-10D8-04B6822C038F}"/>
              </a:ext>
            </a:extLst>
          </p:cNvPr>
          <p:cNvSpPr>
            <a:spLocks noGrp="1"/>
          </p:cNvSpPr>
          <p:nvPr>
            <p:ph type="body" sz="half" idx="15"/>
          </p:nvPr>
        </p:nvSpPr>
        <p:spPr/>
        <p:txBody>
          <a:bodyPr>
            <a:normAutofit fontScale="92500" lnSpcReduction="20000"/>
          </a:bodyPr>
          <a:lstStyle/>
          <a:p>
            <a:r>
              <a:rPr lang="en-US" dirty="0"/>
              <a:t>BERT (Bidirectional Encoder Representations from Transformers) [Google]</a:t>
            </a:r>
          </a:p>
          <a:p>
            <a:r>
              <a:rPr lang="en-US" dirty="0"/>
              <a:t>GPT (Generative Pre-trained Transformer) [OpenAI]</a:t>
            </a:r>
          </a:p>
          <a:p>
            <a:r>
              <a:rPr lang="en-US" dirty="0"/>
              <a:t>T5 (Text-to-Text Transfer Transformer) [Google]</a:t>
            </a:r>
          </a:p>
          <a:p>
            <a:r>
              <a:rPr lang="en-US" dirty="0"/>
              <a:t>RoBERTa (Robustly Optimized BERT Approach) [Facebook AI]</a:t>
            </a:r>
          </a:p>
          <a:p>
            <a:r>
              <a:rPr lang="en-US" dirty="0"/>
              <a:t>XLNet [Google/CMU]</a:t>
            </a:r>
          </a:p>
          <a:p>
            <a:pPr marL="0" indent="0">
              <a:buNone/>
            </a:pPr>
            <a:endParaRPr lang="en-US" dirty="0"/>
          </a:p>
          <a:p>
            <a:endParaRPr lang="en-IN" dirty="0"/>
          </a:p>
        </p:txBody>
      </p:sp>
      <p:sp>
        <p:nvSpPr>
          <p:cNvPr id="4" name="Text Placeholder 3">
            <a:extLst>
              <a:ext uri="{FF2B5EF4-FFF2-40B4-BE49-F238E27FC236}">
                <a16:creationId xmlns:a16="http://schemas.microsoft.com/office/drawing/2014/main" id="{23E457F8-4DDD-ED3E-1A6C-A7C4558C5335}"/>
              </a:ext>
            </a:extLst>
          </p:cNvPr>
          <p:cNvSpPr>
            <a:spLocks noGrp="1"/>
          </p:cNvSpPr>
          <p:nvPr>
            <p:ph type="body" sz="quarter" idx="3"/>
          </p:nvPr>
        </p:nvSpPr>
        <p:spPr/>
        <p:txBody>
          <a:bodyPr/>
          <a:lstStyle/>
          <a:p>
            <a:r>
              <a:rPr lang="en-IN" dirty="0"/>
              <a:t>Computer Vision</a:t>
            </a:r>
          </a:p>
        </p:txBody>
      </p:sp>
      <p:sp>
        <p:nvSpPr>
          <p:cNvPr id="7" name="Text Placeholder 6">
            <a:extLst>
              <a:ext uri="{FF2B5EF4-FFF2-40B4-BE49-F238E27FC236}">
                <a16:creationId xmlns:a16="http://schemas.microsoft.com/office/drawing/2014/main" id="{02F01AFF-B2C3-FFB8-259F-08C50414511A}"/>
              </a:ext>
            </a:extLst>
          </p:cNvPr>
          <p:cNvSpPr>
            <a:spLocks noGrp="1"/>
          </p:cNvSpPr>
          <p:nvPr>
            <p:ph type="body" sz="half" idx="16"/>
          </p:nvPr>
        </p:nvSpPr>
        <p:spPr/>
        <p:txBody>
          <a:bodyPr/>
          <a:lstStyle/>
          <a:p>
            <a:r>
              <a:rPr lang="en-US" dirty="0"/>
              <a:t>ViT (Vision Transformer) [Introduced by Google]</a:t>
            </a:r>
          </a:p>
          <a:p>
            <a:r>
              <a:rPr lang="en-US" dirty="0"/>
              <a:t>Swin Transformer (Shifting WINdows; Switchable Transformer) [Microsoft Research Asia]</a:t>
            </a:r>
          </a:p>
          <a:p>
            <a:r>
              <a:rPr lang="en-US" dirty="0"/>
              <a:t>DETR (DEtection TRansformer) [Facebook AI Research (FAIR)]</a:t>
            </a:r>
          </a:p>
          <a:p>
            <a:endParaRPr lang="en-IN" dirty="0"/>
          </a:p>
        </p:txBody>
      </p:sp>
      <p:sp>
        <p:nvSpPr>
          <p:cNvPr id="5" name="Text Placeholder 4">
            <a:extLst>
              <a:ext uri="{FF2B5EF4-FFF2-40B4-BE49-F238E27FC236}">
                <a16:creationId xmlns:a16="http://schemas.microsoft.com/office/drawing/2014/main" id="{D1370141-A3DA-2C94-3CE4-7BC1D3C69AE3}"/>
              </a:ext>
            </a:extLst>
          </p:cNvPr>
          <p:cNvSpPr>
            <a:spLocks noGrp="1"/>
          </p:cNvSpPr>
          <p:nvPr>
            <p:ph type="body" sz="quarter" idx="13"/>
          </p:nvPr>
        </p:nvSpPr>
        <p:spPr/>
        <p:txBody>
          <a:bodyPr/>
          <a:lstStyle/>
          <a:p>
            <a:r>
              <a:rPr lang="en-IN" dirty="0"/>
              <a:t>Speech/Audio</a:t>
            </a:r>
          </a:p>
        </p:txBody>
      </p:sp>
      <p:sp>
        <p:nvSpPr>
          <p:cNvPr id="8" name="Text Placeholder 7">
            <a:extLst>
              <a:ext uri="{FF2B5EF4-FFF2-40B4-BE49-F238E27FC236}">
                <a16:creationId xmlns:a16="http://schemas.microsoft.com/office/drawing/2014/main" id="{879B8B94-19CE-5D5D-1527-D771F4FFECEA}"/>
              </a:ext>
            </a:extLst>
          </p:cNvPr>
          <p:cNvSpPr>
            <a:spLocks noGrp="1"/>
          </p:cNvSpPr>
          <p:nvPr>
            <p:ph type="body" sz="half" idx="17"/>
          </p:nvPr>
        </p:nvSpPr>
        <p:spPr/>
        <p:txBody>
          <a:bodyPr/>
          <a:lstStyle/>
          <a:p>
            <a:r>
              <a:rPr lang="en-IN" dirty="0"/>
              <a:t>Conformer [Google]</a:t>
            </a:r>
          </a:p>
        </p:txBody>
      </p:sp>
    </p:spTree>
    <p:extLst>
      <p:ext uri="{BB962C8B-B14F-4D97-AF65-F5344CB8AC3E}">
        <p14:creationId xmlns:p14="http://schemas.microsoft.com/office/powerpoint/2010/main" val="22638356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AF43F1-4815-474B-7A5C-0ACED2161078}"/>
              </a:ext>
            </a:extLst>
          </p:cNvPr>
          <p:cNvSpPr>
            <a:spLocks noGrp="1"/>
          </p:cNvSpPr>
          <p:nvPr>
            <p:ph type="title"/>
          </p:nvPr>
        </p:nvSpPr>
        <p:spPr/>
        <p:txBody>
          <a:bodyPr/>
          <a:lstStyle/>
          <a:p>
            <a:r>
              <a:rPr lang="en-IN" dirty="0"/>
              <a:t>Vision Transformer (Vi-T): </a:t>
            </a:r>
            <a:br>
              <a:rPr lang="en-IN" dirty="0"/>
            </a:br>
            <a:r>
              <a:rPr lang="en-IN" dirty="0"/>
              <a:t>Ascending from text to visual media</a:t>
            </a:r>
          </a:p>
        </p:txBody>
      </p:sp>
      <p:sp>
        <p:nvSpPr>
          <p:cNvPr id="6" name="Content Placeholder 5">
            <a:extLst>
              <a:ext uri="{FF2B5EF4-FFF2-40B4-BE49-F238E27FC236}">
                <a16:creationId xmlns:a16="http://schemas.microsoft.com/office/drawing/2014/main" id="{47B7B009-DE75-C024-C376-0A9F3E31D742}"/>
              </a:ext>
            </a:extLst>
          </p:cNvPr>
          <p:cNvSpPr>
            <a:spLocks noGrp="1"/>
          </p:cNvSpPr>
          <p:nvPr>
            <p:ph idx="1"/>
          </p:nvPr>
        </p:nvSpPr>
        <p:spPr>
          <a:xfrm>
            <a:off x="1141412" y="2249486"/>
            <a:ext cx="9905999" cy="3989995"/>
          </a:xfrm>
        </p:spPr>
        <p:txBody>
          <a:bodyPr>
            <a:normAutofit fontScale="85000" lnSpcReduction="20000"/>
          </a:bodyPr>
          <a:lstStyle/>
          <a:p>
            <a:r>
              <a:rPr lang="en-IN" dirty="0"/>
              <a:t>Traditional transformers: Text input converted to vector embeddings</a:t>
            </a:r>
          </a:p>
          <a:p>
            <a:r>
              <a:rPr lang="en-IN" dirty="0"/>
              <a:t>Vision Transformers (ViT): Image input divided into patches, which are converted to vector embeddings</a:t>
            </a:r>
          </a:p>
          <a:p>
            <a:r>
              <a:rPr lang="en-IN" dirty="0"/>
              <a:t>Applications:</a:t>
            </a:r>
          </a:p>
          <a:p>
            <a:pPr lvl="1"/>
            <a:r>
              <a:rPr lang="en-IN" dirty="0"/>
              <a:t>Image Classification</a:t>
            </a:r>
          </a:p>
          <a:p>
            <a:pPr lvl="1"/>
            <a:r>
              <a:rPr lang="en-IN" dirty="0"/>
              <a:t>Media Translation (Text/Image/Video/Audio)</a:t>
            </a:r>
          </a:p>
          <a:p>
            <a:pPr lvl="1"/>
            <a:r>
              <a:rPr lang="en-IN" dirty="0"/>
              <a:t>Image Captioning</a:t>
            </a:r>
          </a:p>
          <a:p>
            <a:pPr lvl="1"/>
            <a:r>
              <a:rPr lang="en-IN" dirty="0"/>
              <a:t>Semantic and Instance Segmentation</a:t>
            </a:r>
          </a:p>
          <a:p>
            <a:pPr lvl="1"/>
            <a:r>
              <a:rPr lang="en-IN" dirty="0"/>
              <a:t>Object Detection</a:t>
            </a:r>
          </a:p>
          <a:p>
            <a:pPr lvl="1"/>
            <a:r>
              <a:rPr lang="en-IN" dirty="0"/>
              <a:t>Anomaly Detection</a:t>
            </a:r>
          </a:p>
          <a:p>
            <a:pPr lvl="1"/>
            <a:r>
              <a:rPr lang="en-IN" dirty="0"/>
              <a:t>Action Recognition</a:t>
            </a:r>
          </a:p>
        </p:txBody>
      </p:sp>
    </p:spTree>
    <p:extLst>
      <p:ext uri="{BB962C8B-B14F-4D97-AF65-F5344CB8AC3E}">
        <p14:creationId xmlns:p14="http://schemas.microsoft.com/office/powerpoint/2010/main" val="13563575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91732-6BC0-F537-495D-03C63FB191C8}"/>
              </a:ext>
            </a:extLst>
          </p:cNvPr>
          <p:cNvSpPr>
            <a:spLocks noGrp="1"/>
          </p:cNvSpPr>
          <p:nvPr>
            <p:ph type="title"/>
          </p:nvPr>
        </p:nvSpPr>
        <p:spPr>
          <a:xfrm>
            <a:off x="1141413" y="618518"/>
            <a:ext cx="9905998" cy="914447"/>
          </a:xfrm>
        </p:spPr>
        <p:txBody>
          <a:bodyPr/>
          <a:lstStyle/>
          <a:p>
            <a:r>
              <a:rPr lang="en-IN" dirty="0"/>
              <a:t>Vision Transformer</a:t>
            </a:r>
          </a:p>
        </p:txBody>
      </p:sp>
      <p:pic>
        <p:nvPicPr>
          <p:cNvPr id="5" name="Content Placeholder 4">
            <a:extLst>
              <a:ext uri="{FF2B5EF4-FFF2-40B4-BE49-F238E27FC236}">
                <a16:creationId xmlns:a16="http://schemas.microsoft.com/office/drawing/2014/main" id="{DB6D2079-DE23-E6F1-13D1-9897C491E1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90992" y="1532965"/>
            <a:ext cx="8010015" cy="4204491"/>
          </a:xfrm>
        </p:spPr>
      </p:pic>
      <p:sp>
        <p:nvSpPr>
          <p:cNvPr id="6" name="Footer Placeholder 5">
            <a:extLst>
              <a:ext uri="{FF2B5EF4-FFF2-40B4-BE49-F238E27FC236}">
                <a16:creationId xmlns:a16="http://schemas.microsoft.com/office/drawing/2014/main" id="{729E7C76-3DA0-3866-7F73-7FD9C317FB88}"/>
              </a:ext>
            </a:extLst>
          </p:cNvPr>
          <p:cNvSpPr>
            <a:spLocks noGrp="1"/>
          </p:cNvSpPr>
          <p:nvPr>
            <p:ph type="ftr" sz="quarter" idx="11"/>
          </p:nvPr>
        </p:nvSpPr>
        <p:spPr/>
        <p:txBody>
          <a:bodyPr/>
          <a:lstStyle/>
          <a:p>
            <a:r>
              <a:rPr lang="en-US" dirty="0"/>
              <a:t>Dosovitskiy, Alexey, et al. "An image is worth 16x16 words: Transformers for image recognition at scale." arXiv preprint arXiv:2010.11929 (2020).</a:t>
            </a:r>
            <a:endParaRPr lang="en-IN" dirty="0"/>
          </a:p>
        </p:txBody>
      </p:sp>
    </p:spTree>
    <p:extLst>
      <p:ext uri="{BB962C8B-B14F-4D97-AF65-F5344CB8AC3E}">
        <p14:creationId xmlns:p14="http://schemas.microsoft.com/office/powerpoint/2010/main" val="21141888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ECE98-A910-DD9F-BA15-460FBC98AE51}"/>
              </a:ext>
            </a:extLst>
          </p:cNvPr>
          <p:cNvSpPr>
            <a:spLocks noGrp="1"/>
          </p:cNvSpPr>
          <p:nvPr>
            <p:ph type="title"/>
          </p:nvPr>
        </p:nvSpPr>
        <p:spPr/>
        <p:txBody>
          <a:bodyPr/>
          <a:lstStyle/>
          <a:p>
            <a:r>
              <a:rPr lang="en-IN" dirty="0"/>
              <a:t>Vision Transformer: Patch Embedding (1)</a:t>
            </a:r>
          </a:p>
        </p:txBody>
      </p:sp>
      <p:pic>
        <p:nvPicPr>
          <p:cNvPr id="5" name="Content Placeholder 4">
            <a:extLst>
              <a:ext uri="{FF2B5EF4-FFF2-40B4-BE49-F238E27FC236}">
                <a16:creationId xmlns:a16="http://schemas.microsoft.com/office/drawing/2014/main" id="{0A48B204-7AAD-F18B-20E1-106535032F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04814" y="2249488"/>
            <a:ext cx="5179198" cy="3541712"/>
          </a:xfrm>
        </p:spPr>
      </p:pic>
    </p:spTree>
    <p:extLst>
      <p:ext uri="{BB962C8B-B14F-4D97-AF65-F5344CB8AC3E}">
        <p14:creationId xmlns:p14="http://schemas.microsoft.com/office/powerpoint/2010/main" val="1683453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FCB5C-CC6C-504A-69D8-9BFFCFA031A0}"/>
              </a:ext>
            </a:extLst>
          </p:cNvPr>
          <p:cNvSpPr>
            <a:spLocks noGrp="1"/>
          </p:cNvSpPr>
          <p:nvPr>
            <p:ph type="title"/>
          </p:nvPr>
        </p:nvSpPr>
        <p:spPr/>
        <p:txBody>
          <a:bodyPr/>
          <a:lstStyle/>
          <a:p>
            <a:r>
              <a:rPr lang="en-IN" dirty="0"/>
              <a:t>Architecture of a transformer model</a:t>
            </a:r>
          </a:p>
        </p:txBody>
      </p:sp>
      <p:pic>
        <p:nvPicPr>
          <p:cNvPr id="6" name="Content Placeholder 5">
            <a:extLst>
              <a:ext uri="{FF2B5EF4-FFF2-40B4-BE49-F238E27FC236}">
                <a16:creationId xmlns:a16="http://schemas.microsoft.com/office/drawing/2014/main" id="{61E03C74-33A0-4652-4700-D0BA664513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69253" y="448893"/>
            <a:ext cx="4123161" cy="5960213"/>
          </a:xfrm>
        </p:spPr>
      </p:pic>
      <p:sp>
        <p:nvSpPr>
          <p:cNvPr id="4" name="Text Placeholder 3">
            <a:extLst>
              <a:ext uri="{FF2B5EF4-FFF2-40B4-BE49-F238E27FC236}">
                <a16:creationId xmlns:a16="http://schemas.microsoft.com/office/drawing/2014/main" id="{E34D8324-1925-AA69-E067-C5EBE3528F51}"/>
              </a:ext>
            </a:extLst>
          </p:cNvPr>
          <p:cNvSpPr>
            <a:spLocks noGrp="1"/>
          </p:cNvSpPr>
          <p:nvPr>
            <p:ph type="body" sz="half" idx="2"/>
          </p:nvPr>
        </p:nvSpPr>
        <p:spPr/>
        <p:txBody>
          <a:bodyPr/>
          <a:lstStyle/>
          <a:p>
            <a:endParaRPr lang="en-IN" dirty="0"/>
          </a:p>
          <a:p>
            <a:r>
              <a:rPr lang="en-IN" dirty="0"/>
              <a:t>Similar to the autoencoder architecture, a transformer model has two parts:</a:t>
            </a:r>
          </a:p>
          <a:p>
            <a:pPr marL="342900" indent="-342900">
              <a:buAutoNum type="arabicPeriod"/>
            </a:pPr>
            <a:r>
              <a:rPr lang="en-IN" dirty="0"/>
              <a:t>Encoder</a:t>
            </a:r>
          </a:p>
          <a:p>
            <a:pPr marL="342900" indent="-342900">
              <a:buAutoNum type="arabicPeriod"/>
            </a:pPr>
            <a:r>
              <a:rPr lang="en-IN" dirty="0"/>
              <a:t>Decoder</a:t>
            </a:r>
          </a:p>
          <a:p>
            <a:r>
              <a:rPr lang="en-IN" dirty="0"/>
              <a:t>The difference lies in the components of the two networks comprising the transformer.</a:t>
            </a:r>
          </a:p>
        </p:txBody>
      </p:sp>
      <p:sp>
        <p:nvSpPr>
          <p:cNvPr id="7" name="TextBox 6">
            <a:extLst>
              <a:ext uri="{FF2B5EF4-FFF2-40B4-BE49-F238E27FC236}">
                <a16:creationId xmlns:a16="http://schemas.microsoft.com/office/drawing/2014/main" id="{9EC05DE4-F2EE-B0DA-783E-435A3CD68314}"/>
              </a:ext>
            </a:extLst>
          </p:cNvPr>
          <p:cNvSpPr txBox="1"/>
          <p:nvPr/>
        </p:nvSpPr>
        <p:spPr>
          <a:xfrm>
            <a:off x="1146705" y="5421868"/>
            <a:ext cx="4123161" cy="738664"/>
          </a:xfrm>
          <a:prstGeom prst="rect">
            <a:avLst/>
          </a:prstGeom>
          <a:noFill/>
        </p:spPr>
        <p:txBody>
          <a:bodyPr wrap="square" rtlCol="0">
            <a:spAutoFit/>
          </a:bodyPr>
          <a:lstStyle/>
          <a:p>
            <a:r>
              <a:rPr lang="en-IN" sz="1050" dirty="0"/>
              <a:t>Source: </a:t>
            </a:r>
            <a:r>
              <a:rPr lang="en-US" sz="1050" dirty="0"/>
              <a:t>Illustrated Guide to Transformers- Step by Step Explanation, by Michael Phi</a:t>
            </a:r>
            <a:endParaRPr lang="en-IN" sz="1050" dirty="0"/>
          </a:p>
          <a:p>
            <a:r>
              <a:rPr lang="en-IN" sz="1050" dirty="0"/>
              <a:t>https://towardsdatascience.com/illustrated-guide-to-transformers-step-by-step-explanation-f74876522bc0</a:t>
            </a:r>
          </a:p>
        </p:txBody>
      </p:sp>
    </p:spTree>
    <p:extLst>
      <p:ext uri="{BB962C8B-B14F-4D97-AF65-F5344CB8AC3E}">
        <p14:creationId xmlns:p14="http://schemas.microsoft.com/office/powerpoint/2010/main" val="19653615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E663E-CAE6-FFED-4D27-9FC68616BB5E}"/>
              </a:ext>
            </a:extLst>
          </p:cNvPr>
          <p:cNvSpPr>
            <a:spLocks noGrp="1"/>
          </p:cNvSpPr>
          <p:nvPr>
            <p:ph type="title"/>
          </p:nvPr>
        </p:nvSpPr>
        <p:spPr/>
        <p:txBody>
          <a:bodyPr/>
          <a:lstStyle/>
          <a:p>
            <a:r>
              <a:rPr lang="en-IN" dirty="0"/>
              <a:t>Vision Transformer: Patch Embedding (2)</a:t>
            </a:r>
          </a:p>
        </p:txBody>
      </p:sp>
      <p:pic>
        <p:nvPicPr>
          <p:cNvPr id="5" name="Content Placeholder 4">
            <a:extLst>
              <a:ext uri="{FF2B5EF4-FFF2-40B4-BE49-F238E27FC236}">
                <a16:creationId xmlns:a16="http://schemas.microsoft.com/office/drawing/2014/main" id="{D49EF870-7435-0B73-007B-E62B33C3E0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48753" y="2249488"/>
            <a:ext cx="6291319" cy="3541712"/>
          </a:xfrm>
        </p:spPr>
      </p:pic>
    </p:spTree>
    <p:extLst>
      <p:ext uri="{BB962C8B-B14F-4D97-AF65-F5344CB8AC3E}">
        <p14:creationId xmlns:p14="http://schemas.microsoft.com/office/powerpoint/2010/main" val="14684518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31E80-24F1-C57A-335F-26BF2CCE9FB7}"/>
              </a:ext>
            </a:extLst>
          </p:cNvPr>
          <p:cNvSpPr>
            <a:spLocks noGrp="1"/>
          </p:cNvSpPr>
          <p:nvPr>
            <p:ph type="title"/>
          </p:nvPr>
        </p:nvSpPr>
        <p:spPr/>
        <p:txBody>
          <a:bodyPr/>
          <a:lstStyle/>
          <a:p>
            <a:r>
              <a:rPr lang="en-IN" dirty="0"/>
              <a:t>Vision Transformer: Class Embedding</a:t>
            </a:r>
          </a:p>
        </p:txBody>
      </p:sp>
      <p:pic>
        <p:nvPicPr>
          <p:cNvPr id="5" name="Content Placeholder 4">
            <a:extLst>
              <a:ext uri="{FF2B5EF4-FFF2-40B4-BE49-F238E27FC236}">
                <a16:creationId xmlns:a16="http://schemas.microsoft.com/office/drawing/2014/main" id="{0B26064C-D613-5244-83F7-DB16BA898A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45934" y="2696184"/>
            <a:ext cx="6496957" cy="2648320"/>
          </a:xfrm>
        </p:spPr>
      </p:pic>
    </p:spTree>
    <p:extLst>
      <p:ext uri="{BB962C8B-B14F-4D97-AF65-F5344CB8AC3E}">
        <p14:creationId xmlns:p14="http://schemas.microsoft.com/office/powerpoint/2010/main" val="24944697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DB988-0CA6-FAA4-0CE5-626C114220D3}"/>
              </a:ext>
            </a:extLst>
          </p:cNvPr>
          <p:cNvSpPr>
            <a:spLocks noGrp="1"/>
          </p:cNvSpPr>
          <p:nvPr>
            <p:ph type="title"/>
          </p:nvPr>
        </p:nvSpPr>
        <p:spPr/>
        <p:txBody>
          <a:bodyPr/>
          <a:lstStyle/>
          <a:p>
            <a:r>
              <a:rPr lang="en-IN" dirty="0"/>
              <a:t>Vision Transformer</a:t>
            </a:r>
          </a:p>
        </p:txBody>
      </p:sp>
      <p:pic>
        <p:nvPicPr>
          <p:cNvPr id="5" name="Content Placeholder 4">
            <a:extLst>
              <a:ext uri="{FF2B5EF4-FFF2-40B4-BE49-F238E27FC236}">
                <a16:creationId xmlns:a16="http://schemas.microsoft.com/office/drawing/2014/main" id="{1738BBD5-98A9-E799-08ED-1FC5A28A72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73829" y="2097088"/>
            <a:ext cx="6441166" cy="4428302"/>
          </a:xfrm>
        </p:spPr>
      </p:pic>
    </p:spTree>
    <p:extLst>
      <p:ext uri="{BB962C8B-B14F-4D97-AF65-F5344CB8AC3E}">
        <p14:creationId xmlns:p14="http://schemas.microsoft.com/office/powerpoint/2010/main" val="16435858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9E5222-8B23-276F-AC50-C3B8FFDB1808}"/>
              </a:ext>
            </a:extLst>
          </p:cNvPr>
          <p:cNvSpPr>
            <a:spLocks noGrp="1"/>
          </p:cNvSpPr>
          <p:nvPr>
            <p:ph type="title"/>
          </p:nvPr>
        </p:nvSpPr>
        <p:spPr/>
        <p:txBody>
          <a:bodyPr/>
          <a:lstStyle/>
          <a:p>
            <a:r>
              <a:rPr lang="en-IN" dirty="0"/>
              <a:t>Attention Maps</a:t>
            </a:r>
          </a:p>
        </p:txBody>
      </p:sp>
      <p:pic>
        <p:nvPicPr>
          <p:cNvPr id="8" name="Content Placeholder 7">
            <a:extLst>
              <a:ext uri="{FF2B5EF4-FFF2-40B4-BE49-F238E27FC236}">
                <a16:creationId xmlns:a16="http://schemas.microsoft.com/office/drawing/2014/main" id="{B885A2D2-F6F8-7A42-9B83-B35BF84557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02104" y="592138"/>
            <a:ext cx="4999405" cy="5199062"/>
          </a:xfrm>
        </p:spPr>
      </p:pic>
      <p:sp>
        <p:nvSpPr>
          <p:cNvPr id="6" name="Text Placeholder 5">
            <a:extLst>
              <a:ext uri="{FF2B5EF4-FFF2-40B4-BE49-F238E27FC236}">
                <a16:creationId xmlns:a16="http://schemas.microsoft.com/office/drawing/2014/main" id="{297FDFDD-C917-1444-443D-DDFC53D98E3C}"/>
              </a:ext>
            </a:extLst>
          </p:cNvPr>
          <p:cNvSpPr>
            <a:spLocks noGrp="1"/>
          </p:cNvSpPr>
          <p:nvPr>
            <p:ph type="body" sz="half" idx="2"/>
          </p:nvPr>
        </p:nvSpPr>
        <p:spPr/>
        <p:txBody>
          <a:bodyPr/>
          <a:lstStyle/>
          <a:p>
            <a:endParaRPr lang="en-IN" dirty="0"/>
          </a:p>
          <a:p>
            <a:r>
              <a:rPr lang="en-IN" dirty="0"/>
              <a:t>Visualizations of attention weights generated from image patches</a:t>
            </a:r>
          </a:p>
          <a:p>
            <a:endParaRPr lang="en-IN" dirty="0"/>
          </a:p>
          <a:p>
            <a:r>
              <a:rPr lang="en-IN" dirty="0"/>
              <a:t>Saliency maps showing the region corresponding to highest focus of prediction (highest attention)</a:t>
            </a:r>
          </a:p>
        </p:txBody>
      </p:sp>
    </p:spTree>
    <p:extLst>
      <p:ext uri="{BB962C8B-B14F-4D97-AF65-F5344CB8AC3E}">
        <p14:creationId xmlns:p14="http://schemas.microsoft.com/office/powerpoint/2010/main" val="4077262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BAAB573-02BC-BA55-E6D8-FB30947DA8CC}"/>
              </a:ext>
            </a:extLst>
          </p:cNvPr>
          <p:cNvSpPr>
            <a:spLocks noGrp="1"/>
          </p:cNvSpPr>
          <p:nvPr>
            <p:ph type="title"/>
          </p:nvPr>
        </p:nvSpPr>
        <p:spPr/>
        <p:txBody>
          <a:bodyPr/>
          <a:lstStyle/>
          <a:p>
            <a:r>
              <a:rPr lang="en-IN" dirty="0"/>
              <a:t>Transformers: </a:t>
            </a:r>
            <a:br>
              <a:rPr lang="en-IN" dirty="0"/>
            </a:br>
            <a:r>
              <a:rPr lang="en-IN" dirty="0"/>
              <a:t>A History</a:t>
            </a:r>
          </a:p>
        </p:txBody>
      </p:sp>
      <p:pic>
        <p:nvPicPr>
          <p:cNvPr id="11" name="Content Placeholder 10">
            <a:extLst>
              <a:ext uri="{FF2B5EF4-FFF2-40B4-BE49-F238E27FC236}">
                <a16:creationId xmlns:a16="http://schemas.microsoft.com/office/drawing/2014/main" id="{126587C9-9B6B-DD3E-287F-434E87B766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23183" y="609601"/>
            <a:ext cx="4322112" cy="5199062"/>
          </a:xfrm>
        </p:spPr>
      </p:pic>
      <p:pic>
        <p:nvPicPr>
          <p:cNvPr id="13" name="Picture 12">
            <a:extLst>
              <a:ext uri="{FF2B5EF4-FFF2-40B4-BE49-F238E27FC236}">
                <a16:creationId xmlns:a16="http://schemas.microsoft.com/office/drawing/2014/main" id="{EF253D0D-226F-1B7A-CB47-97C9C90DC7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534" y="2715999"/>
            <a:ext cx="5375466" cy="1726473"/>
          </a:xfrm>
          <a:prstGeom prst="rect">
            <a:avLst/>
          </a:prstGeom>
        </p:spPr>
      </p:pic>
      <p:sp>
        <p:nvSpPr>
          <p:cNvPr id="14" name="TextBox 13">
            <a:extLst>
              <a:ext uri="{FF2B5EF4-FFF2-40B4-BE49-F238E27FC236}">
                <a16:creationId xmlns:a16="http://schemas.microsoft.com/office/drawing/2014/main" id="{24CF472F-6771-3191-7F16-B7328BF5DB4C}"/>
              </a:ext>
            </a:extLst>
          </p:cNvPr>
          <p:cNvSpPr txBox="1"/>
          <p:nvPr/>
        </p:nvSpPr>
        <p:spPr>
          <a:xfrm>
            <a:off x="1875302" y="4643718"/>
            <a:ext cx="3065929" cy="369332"/>
          </a:xfrm>
          <a:prstGeom prst="rect">
            <a:avLst/>
          </a:prstGeom>
          <a:noFill/>
        </p:spPr>
        <p:txBody>
          <a:bodyPr wrap="square" rtlCol="0">
            <a:spAutoFit/>
          </a:bodyPr>
          <a:lstStyle/>
          <a:p>
            <a:pPr algn="ctr"/>
            <a:r>
              <a:rPr lang="en-IN" dirty="0"/>
              <a:t>Timeline of Vision Transformers</a:t>
            </a:r>
          </a:p>
        </p:txBody>
      </p:sp>
      <p:sp>
        <p:nvSpPr>
          <p:cNvPr id="15" name="TextBox 14">
            <a:extLst>
              <a:ext uri="{FF2B5EF4-FFF2-40B4-BE49-F238E27FC236}">
                <a16:creationId xmlns:a16="http://schemas.microsoft.com/office/drawing/2014/main" id="{856FCF01-429B-7BD4-8F0D-537355AE7903}"/>
              </a:ext>
            </a:extLst>
          </p:cNvPr>
          <p:cNvSpPr txBox="1"/>
          <p:nvPr/>
        </p:nvSpPr>
        <p:spPr>
          <a:xfrm>
            <a:off x="6723183" y="5902798"/>
            <a:ext cx="4322112" cy="369332"/>
          </a:xfrm>
          <a:prstGeom prst="rect">
            <a:avLst/>
          </a:prstGeom>
          <a:noFill/>
        </p:spPr>
        <p:txBody>
          <a:bodyPr wrap="square" rtlCol="0">
            <a:spAutoFit/>
          </a:bodyPr>
          <a:lstStyle/>
          <a:p>
            <a:pPr algn="ctr"/>
            <a:r>
              <a:rPr lang="en-IN" dirty="0"/>
              <a:t>Timeline of Popular Transformer Models</a:t>
            </a:r>
          </a:p>
        </p:txBody>
      </p:sp>
    </p:spTree>
    <p:extLst>
      <p:ext uri="{BB962C8B-B14F-4D97-AF65-F5344CB8AC3E}">
        <p14:creationId xmlns:p14="http://schemas.microsoft.com/office/powerpoint/2010/main" val="13990321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6ED807-7927-E8EA-1C6E-BEC0C094C72C}"/>
              </a:ext>
            </a:extLst>
          </p:cNvPr>
          <p:cNvSpPr>
            <a:spLocks noGrp="1"/>
          </p:cNvSpPr>
          <p:nvPr>
            <p:ph type="title"/>
          </p:nvPr>
        </p:nvSpPr>
        <p:spPr/>
        <p:txBody>
          <a:bodyPr/>
          <a:lstStyle/>
          <a:p>
            <a:r>
              <a:rPr lang="en-IN" dirty="0"/>
              <a:t>ViT Applications: Image Classification</a:t>
            </a:r>
          </a:p>
        </p:txBody>
      </p:sp>
      <p:sp>
        <p:nvSpPr>
          <p:cNvPr id="11" name="Text Placeholder 10">
            <a:extLst>
              <a:ext uri="{FF2B5EF4-FFF2-40B4-BE49-F238E27FC236}">
                <a16:creationId xmlns:a16="http://schemas.microsoft.com/office/drawing/2014/main" id="{F65EE8DF-7A3F-545E-5722-E22E172ADB9F}"/>
              </a:ext>
            </a:extLst>
          </p:cNvPr>
          <p:cNvSpPr>
            <a:spLocks noGrp="1"/>
          </p:cNvSpPr>
          <p:nvPr>
            <p:ph type="body" idx="1"/>
          </p:nvPr>
        </p:nvSpPr>
        <p:spPr/>
        <p:txBody>
          <a:bodyPr/>
          <a:lstStyle/>
          <a:p>
            <a:r>
              <a:rPr lang="en-IN" dirty="0"/>
              <a:t>Brain Tumor Type</a:t>
            </a:r>
          </a:p>
        </p:txBody>
      </p:sp>
      <p:pic>
        <p:nvPicPr>
          <p:cNvPr id="8" name="Content Placeholder 7">
            <a:extLst>
              <a:ext uri="{FF2B5EF4-FFF2-40B4-BE49-F238E27FC236}">
                <a16:creationId xmlns:a16="http://schemas.microsoft.com/office/drawing/2014/main" id="{BC79D85A-541C-B41A-9C30-8462DFC652D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141413" y="3083569"/>
            <a:ext cx="4878387" cy="2697461"/>
          </a:xfrm>
        </p:spPr>
      </p:pic>
      <p:sp>
        <p:nvSpPr>
          <p:cNvPr id="12" name="Text Placeholder 11">
            <a:extLst>
              <a:ext uri="{FF2B5EF4-FFF2-40B4-BE49-F238E27FC236}">
                <a16:creationId xmlns:a16="http://schemas.microsoft.com/office/drawing/2014/main" id="{EC187CF9-8BA7-CAA4-2D71-A3345B81DAD9}"/>
              </a:ext>
            </a:extLst>
          </p:cNvPr>
          <p:cNvSpPr>
            <a:spLocks noGrp="1"/>
          </p:cNvSpPr>
          <p:nvPr>
            <p:ph type="body" sz="quarter" idx="3"/>
          </p:nvPr>
        </p:nvSpPr>
        <p:spPr/>
        <p:txBody>
          <a:bodyPr/>
          <a:lstStyle/>
          <a:p>
            <a:r>
              <a:rPr lang="en-IN" dirty="0"/>
              <a:t>Blood Cell Type</a:t>
            </a:r>
          </a:p>
        </p:txBody>
      </p:sp>
      <p:pic>
        <p:nvPicPr>
          <p:cNvPr id="15" name="Content Placeholder 14">
            <a:extLst>
              <a:ext uri="{FF2B5EF4-FFF2-40B4-BE49-F238E27FC236}">
                <a16:creationId xmlns:a16="http://schemas.microsoft.com/office/drawing/2014/main" id="{0B22E79B-6452-0C3C-6014-EA25A6A71D88}"/>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72200" y="3103880"/>
            <a:ext cx="4875213" cy="2656839"/>
          </a:xfrm>
        </p:spPr>
      </p:pic>
    </p:spTree>
    <p:extLst>
      <p:ext uri="{BB962C8B-B14F-4D97-AF65-F5344CB8AC3E}">
        <p14:creationId xmlns:p14="http://schemas.microsoft.com/office/powerpoint/2010/main" val="39124413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DC5B3-6B36-2466-1F6C-E6854882E9CE}"/>
              </a:ext>
            </a:extLst>
          </p:cNvPr>
          <p:cNvSpPr>
            <a:spLocks noGrp="1"/>
          </p:cNvSpPr>
          <p:nvPr>
            <p:ph type="title"/>
          </p:nvPr>
        </p:nvSpPr>
        <p:spPr/>
        <p:txBody>
          <a:bodyPr/>
          <a:lstStyle/>
          <a:p>
            <a:r>
              <a:rPr lang="en-IN" dirty="0"/>
              <a:t>ViT applications: Image Captioning</a:t>
            </a:r>
          </a:p>
        </p:txBody>
      </p:sp>
      <p:pic>
        <p:nvPicPr>
          <p:cNvPr id="5" name="Content Placeholder 4">
            <a:extLst>
              <a:ext uri="{FF2B5EF4-FFF2-40B4-BE49-F238E27FC236}">
                <a16:creationId xmlns:a16="http://schemas.microsoft.com/office/drawing/2014/main" id="{99CA69A5-1337-5FDE-FA14-9326CA2661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8122" y="2097088"/>
            <a:ext cx="7392580" cy="4405745"/>
          </a:xfrm>
        </p:spPr>
      </p:pic>
    </p:spTree>
    <p:extLst>
      <p:ext uri="{BB962C8B-B14F-4D97-AF65-F5344CB8AC3E}">
        <p14:creationId xmlns:p14="http://schemas.microsoft.com/office/powerpoint/2010/main" val="18951253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59720-73A4-A5E4-FA55-647F09C38BD9}"/>
              </a:ext>
            </a:extLst>
          </p:cNvPr>
          <p:cNvSpPr>
            <a:spLocks noGrp="1"/>
          </p:cNvSpPr>
          <p:nvPr>
            <p:ph type="title"/>
          </p:nvPr>
        </p:nvSpPr>
        <p:spPr/>
        <p:txBody>
          <a:bodyPr/>
          <a:lstStyle/>
          <a:p>
            <a:r>
              <a:rPr lang="en-IN" dirty="0"/>
              <a:t>ViT applications: Semantic Segmentation</a:t>
            </a:r>
          </a:p>
        </p:txBody>
      </p:sp>
      <p:pic>
        <p:nvPicPr>
          <p:cNvPr id="5" name="Content Placeholder 4">
            <a:extLst>
              <a:ext uri="{FF2B5EF4-FFF2-40B4-BE49-F238E27FC236}">
                <a16:creationId xmlns:a16="http://schemas.microsoft.com/office/drawing/2014/main" id="{2218580A-1047-31DC-1801-57C64E108B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3667" y="2106707"/>
            <a:ext cx="8901489" cy="3049913"/>
          </a:xfrm>
        </p:spPr>
      </p:pic>
    </p:spTree>
    <p:extLst>
      <p:ext uri="{BB962C8B-B14F-4D97-AF65-F5344CB8AC3E}">
        <p14:creationId xmlns:p14="http://schemas.microsoft.com/office/powerpoint/2010/main" val="31233795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8DBB5-8FEA-2663-707F-30540A31E983}"/>
              </a:ext>
            </a:extLst>
          </p:cNvPr>
          <p:cNvSpPr>
            <a:spLocks noGrp="1"/>
          </p:cNvSpPr>
          <p:nvPr>
            <p:ph type="title"/>
          </p:nvPr>
        </p:nvSpPr>
        <p:spPr>
          <a:xfrm>
            <a:off x="850870" y="2371727"/>
            <a:ext cx="3856037" cy="1639884"/>
          </a:xfrm>
        </p:spPr>
        <p:txBody>
          <a:bodyPr>
            <a:normAutofit/>
          </a:bodyPr>
          <a:lstStyle/>
          <a:p>
            <a:r>
              <a:rPr lang="en-IN" dirty="0"/>
              <a:t>ViT applications: Text-to-Image Generation</a:t>
            </a:r>
          </a:p>
        </p:txBody>
      </p:sp>
      <p:pic>
        <p:nvPicPr>
          <p:cNvPr id="7" name="Content Placeholder 6">
            <a:extLst>
              <a:ext uri="{FF2B5EF4-FFF2-40B4-BE49-F238E27FC236}">
                <a16:creationId xmlns:a16="http://schemas.microsoft.com/office/drawing/2014/main" id="{0FBCC802-46E4-5BDE-C743-357BD04269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90565" y="449345"/>
            <a:ext cx="5179632" cy="5959309"/>
          </a:xfrm>
        </p:spPr>
      </p:pic>
      <p:sp>
        <p:nvSpPr>
          <p:cNvPr id="10" name="TextBox 9">
            <a:extLst>
              <a:ext uri="{FF2B5EF4-FFF2-40B4-BE49-F238E27FC236}">
                <a16:creationId xmlns:a16="http://schemas.microsoft.com/office/drawing/2014/main" id="{5D3B1D81-BD05-30A3-8CEC-E3A9283B87F2}"/>
              </a:ext>
            </a:extLst>
          </p:cNvPr>
          <p:cNvSpPr txBox="1"/>
          <p:nvPr/>
        </p:nvSpPr>
        <p:spPr>
          <a:xfrm>
            <a:off x="7963256" y="6408654"/>
            <a:ext cx="2406941" cy="276999"/>
          </a:xfrm>
          <a:prstGeom prst="rect">
            <a:avLst/>
          </a:prstGeom>
          <a:noFill/>
        </p:spPr>
        <p:txBody>
          <a:bodyPr wrap="none" rtlCol="0">
            <a:spAutoFit/>
          </a:bodyPr>
          <a:lstStyle/>
          <a:p>
            <a:r>
              <a:rPr lang="en-IN" sz="1200" dirty="0"/>
              <a:t>[VQGAN = Vector Quantized GAN]</a:t>
            </a:r>
          </a:p>
        </p:txBody>
      </p:sp>
    </p:spTree>
    <p:extLst>
      <p:ext uri="{BB962C8B-B14F-4D97-AF65-F5344CB8AC3E}">
        <p14:creationId xmlns:p14="http://schemas.microsoft.com/office/powerpoint/2010/main" val="723738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56ADF0-1D55-CA38-F70B-5921E42A76BC}"/>
              </a:ext>
            </a:extLst>
          </p:cNvPr>
          <p:cNvSpPr>
            <a:spLocks noGrp="1"/>
          </p:cNvSpPr>
          <p:nvPr>
            <p:ph type="title"/>
          </p:nvPr>
        </p:nvSpPr>
        <p:spPr>
          <a:xfrm>
            <a:off x="1141413" y="618518"/>
            <a:ext cx="9905998" cy="833764"/>
          </a:xfrm>
        </p:spPr>
        <p:txBody>
          <a:bodyPr/>
          <a:lstStyle/>
          <a:p>
            <a:r>
              <a:rPr lang="en-IN" dirty="0"/>
              <a:t>Components of the transformer model</a:t>
            </a:r>
          </a:p>
        </p:txBody>
      </p:sp>
      <p:sp>
        <p:nvSpPr>
          <p:cNvPr id="6" name="Content Placeholder 5">
            <a:extLst>
              <a:ext uri="{FF2B5EF4-FFF2-40B4-BE49-F238E27FC236}">
                <a16:creationId xmlns:a16="http://schemas.microsoft.com/office/drawing/2014/main" id="{D3DF2C60-DDEF-31BE-28AA-3151C722EB0C}"/>
              </a:ext>
            </a:extLst>
          </p:cNvPr>
          <p:cNvSpPr>
            <a:spLocks noGrp="1"/>
          </p:cNvSpPr>
          <p:nvPr>
            <p:ph idx="1"/>
          </p:nvPr>
        </p:nvSpPr>
        <p:spPr>
          <a:xfrm>
            <a:off x="1141412" y="1452282"/>
            <a:ext cx="9905999" cy="4930589"/>
          </a:xfrm>
        </p:spPr>
        <p:txBody>
          <a:bodyPr>
            <a:normAutofit fontScale="55000" lnSpcReduction="20000"/>
          </a:bodyPr>
          <a:lstStyle/>
          <a:p>
            <a:r>
              <a:rPr lang="en-US" dirty="0"/>
              <a:t>Input Embeddings: </a:t>
            </a:r>
          </a:p>
          <a:p>
            <a:pPr lvl="1"/>
            <a:r>
              <a:rPr lang="en-US" dirty="0"/>
              <a:t>The initial representation of the input data is transformed into vectors using embeddings.</a:t>
            </a:r>
          </a:p>
          <a:p>
            <a:r>
              <a:rPr lang="en-US" dirty="0"/>
              <a:t>Encoder-Decoder Stacks:</a:t>
            </a:r>
          </a:p>
          <a:p>
            <a:pPr lvl="1"/>
            <a:r>
              <a:rPr lang="en-US" dirty="0"/>
              <a:t>Encoder: A stack of identical layers, each of which consists of two main components:</a:t>
            </a:r>
          </a:p>
          <a:p>
            <a:pPr lvl="2"/>
            <a:r>
              <a:rPr lang="en-US" dirty="0"/>
              <a:t>Multi-Head Self-Attention Mechanism: </a:t>
            </a:r>
          </a:p>
          <a:p>
            <a:pPr lvl="3"/>
            <a:r>
              <a:rPr lang="en-US" dirty="0"/>
              <a:t>Allows the model to weigh the importance of different parts of the input when processing it. </a:t>
            </a:r>
          </a:p>
          <a:p>
            <a:pPr lvl="3"/>
            <a:r>
              <a:rPr lang="en-US" dirty="0"/>
              <a:t>Computes a weighted sum of all input vectors for each position based on the similarities between query, key, and value vectors. </a:t>
            </a:r>
          </a:p>
          <a:p>
            <a:pPr lvl="3"/>
            <a:r>
              <a:rPr lang="en-US" dirty="0"/>
              <a:t>Allows the model to focus on different parts of the input simultaneously by using multiple sets of query, key, and value projections, known as "heads." </a:t>
            </a:r>
          </a:p>
          <a:p>
            <a:pPr lvl="3"/>
            <a:r>
              <a:rPr lang="en-US" dirty="0"/>
              <a:t>Enables the model to capture various types of relationships and dependencies in the data</a:t>
            </a:r>
          </a:p>
          <a:p>
            <a:pPr lvl="2"/>
            <a:r>
              <a:rPr lang="en-US" dirty="0"/>
              <a:t>Feed-Forward Neural Networks (used to transform the data after the attention mechanism in each layer)</a:t>
            </a:r>
          </a:p>
          <a:p>
            <a:pPr lvl="1"/>
            <a:r>
              <a:rPr lang="en-US" dirty="0"/>
              <a:t>Decoder: </a:t>
            </a:r>
          </a:p>
          <a:p>
            <a:pPr lvl="2"/>
            <a:r>
              <a:rPr lang="en-US" dirty="0"/>
              <a:t>A similar stack of identical layers as the encoder, but with an additional multi-head self-attention mechanism that attends to the encoder's output. </a:t>
            </a:r>
          </a:p>
          <a:p>
            <a:pPr lvl="2"/>
            <a:r>
              <a:rPr lang="en-US" dirty="0"/>
              <a:t>It generates the output sequence based on the context provided by the encoder.</a:t>
            </a:r>
          </a:p>
          <a:p>
            <a:r>
              <a:rPr lang="en-US" dirty="0"/>
              <a:t>Positional Encoding: </a:t>
            </a:r>
          </a:p>
          <a:p>
            <a:pPr lvl="1"/>
            <a:r>
              <a:rPr lang="en-US" dirty="0"/>
              <a:t>Transformers do not have any built-in notion of the order or sequence of the input data, unlike RNNs. </a:t>
            </a:r>
          </a:p>
          <a:p>
            <a:pPr lvl="1"/>
            <a:r>
              <a:rPr lang="en-US" dirty="0"/>
              <a:t>Positional encodings are added to the input embeddings to give the model some notion of the order or position of the input tokens.</a:t>
            </a:r>
          </a:p>
          <a:p>
            <a:r>
              <a:rPr lang="en-US" dirty="0"/>
              <a:t>Layer Normalization and Residual Connections: </a:t>
            </a:r>
          </a:p>
          <a:p>
            <a:pPr lvl="1"/>
            <a:r>
              <a:rPr lang="en-US" dirty="0"/>
              <a:t>Techniques used to stabilize and improve the training of deep networks</a:t>
            </a:r>
          </a:p>
          <a:p>
            <a:pPr lvl="1"/>
            <a:r>
              <a:rPr lang="en-US" dirty="0"/>
              <a:t>Normalizing the inputs to each layer and adding skip connections that allow gradients to flow more easily during training.</a:t>
            </a:r>
            <a:endParaRPr lang="en-IN" dirty="0"/>
          </a:p>
        </p:txBody>
      </p:sp>
    </p:spTree>
    <p:extLst>
      <p:ext uri="{BB962C8B-B14F-4D97-AF65-F5344CB8AC3E}">
        <p14:creationId xmlns:p14="http://schemas.microsoft.com/office/powerpoint/2010/main" val="2203499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F2915-0FC3-630F-5132-F7AC26C34B30}"/>
              </a:ext>
            </a:extLst>
          </p:cNvPr>
          <p:cNvSpPr>
            <a:spLocks noGrp="1"/>
          </p:cNvSpPr>
          <p:nvPr>
            <p:ph type="title"/>
          </p:nvPr>
        </p:nvSpPr>
        <p:spPr/>
        <p:txBody>
          <a:bodyPr/>
          <a:lstStyle/>
          <a:p>
            <a:r>
              <a:rPr lang="en-IN" dirty="0"/>
              <a:t>Input Embedding</a:t>
            </a:r>
          </a:p>
        </p:txBody>
      </p:sp>
      <p:pic>
        <p:nvPicPr>
          <p:cNvPr id="6" name="Content Placeholder 5">
            <a:extLst>
              <a:ext uri="{FF2B5EF4-FFF2-40B4-BE49-F238E27FC236}">
                <a16:creationId xmlns:a16="http://schemas.microsoft.com/office/drawing/2014/main" id="{77466DA6-475C-6EC7-616A-83464DCF8F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87173" y="1629351"/>
            <a:ext cx="2629267" cy="3124636"/>
          </a:xfrm>
        </p:spPr>
      </p:pic>
      <p:sp>
        <p:nvSpPr>
          <p:cNvPr id="4" name="Text Placeholder 3">
            <a:extLst>
              <a:ext uri="{FF2B5EF4-FFF2-40B4-BE49-F238E27FC236}">
                <a16:creationId xmlns:a16="http://schemas.microsoft.com/office/drawing/2014/main" id="{60843050-6B72-1F18-F74C-EC9D16F0D2A1}"/>
              </a:ext>
            </a:extLst>
          </p:cNvPr>
          <p:cNvSpPr>
            <a:spLocks noGrp="1"/>
          </p:cNvSpPr>
          <p:nvPr>
            <p:ph type="body" sz="half" idx="2"/>
          </p:nvPr>
        </p:nvSpPr>
        <p:spPr/>
        <p:txBody>
          <a:bodyPr/>
          <a:lstStyle/>
          <a:p>
            <a:endParaRPr lang="en-IN" dirty="0"/>
          </a:p>
          <a:p>
            <a:pPr marL="285750" indent="-285750">
              <a:buFont typeface="Arial" panose="020B0604020202020204" pitchFamily="34" charset="0"/>
              <a:buChar char="•"/>
            </a:pPr>
            <a:r>
              <a:rPr lang="en-IN" dirty="0"/>
              <a:t>Conversion of input data into numeric vectors or embeddings</a:t>
            </a:r>
          </a:p>
          <a:p>
            <a:pPr marL="285750" indent="-285750">
              <a:buFont typeface="Arial" panose="020B0604020202020204" pitchFamily="34" charset="0"/>
              <a:buChar char="•"/>
            </a:pPr>
            <a:r>
              <a:rPr lang="en-US" dirty="0"/>
              <a:t>A word embedding layer:</a:t>
            </a:r>
          </a:p>
          <a:p>
            <a:pPr marL="742950" lvl="1" indent="-285750">
              <a:buFont typeface="Arial" panose="020B0604020202020204" pitchFamily="34" charset="0"/>
              <a:buChar char="•"/>
            </a:pPr>
            <a:r>
              <a:rPr lang="en-US" dirty="0"/>
              <a:t>A lookup table to grab a learned vector representation of each word. </a:t>
            </a:r>
          </a:p>
          <a:p>
            <a:pPr marL="285750" indent="-285750">
              <a:buFont typeface="Arial" panose="020B0604020202020204" pitchFamily="34" charset="0"/>
              <a:buChar char="•"/>
            </a:pPr>
            <a:r>
              <a:rPr lang="en-US" dirty="0"/>
              <a:t>Each word maps to a vector with continuous values to represent that word.</a:t>
            </a:r>
            <a:endParaRPr lang="en-IN" dirty="0"/>
          </a:p>
        </p:txBody>
      </p:sp>
      <p:sp>
        <p:nvSpPr>
          <p:cNvPr id="7" name="Footer Placeholder 6">
            <a:extLst>
              <a:ext uri="{FF2B5EF4-FFF2-40B4-BE49-F238E27FC236}">
                <a16:creationId xmlns:a16="http://schemas.microsoft.com/office/drawing/2014/main" id="{296A3480-5D17-64C1-3987-5E535DA99DE7}"/>
              </a:ext>
            </a:extLst>
          </p:cNvPr>
          <p:cNvSpPr>
            <a:spLocks noGrp="1"/>
          </p:cNvSpPr>
          <p:nvPr>
            <p:ph type="ftr" sz="quarter" idx="11"/>
          </p:nvPr>
        </p:nvSpPr>
        <p:spPr/>
        <p:txBody>
          <a:bodyPr/>
          <a:lstStyle/>
          <a:p>
            <a:r>
              <a:rPr lang="en-US" dirty="0"/>
              <a:t>Vaswani, Ashish, et al. "Attention is all you need." Advances in neural information processing systems 30 (2017).</a:t>
            </a:r>
            <a:endParaRPr lang="en-IN" dirty="0"/>
          </a:p>
        </p:txBody>
      </p:sp>
    </p:spTree>
    <p:extLst>
      <p:ext uri="{BB962C8B-B14F-4D97-AF65-F5344CB8AC3E}">
        <p14:creationId xmlns:p14="http://schemas.microsoft.com/office/powerpoint/2010/main" val="3432226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8B1BF-AD59-4681-D1D8-E524BFB127F0}"/>
              </a:ext>
            </a:extLst>
          </p:cNvPr>
          <p:cNvSpPr>
            <a:spLocks noGrp="1"/>
          </p:cNvSpPr>
          <p:nvPr>
            <p:ph type="title"/>
          </p:nvPr>
        </p:nvSpPr>
        <p:spPr/>
        <p:txBody>
          <a:bodyPr/>
          <a:lstStyle/>
          <a:p>
            <a:r>
              <a:rPr lang="en-IN" dirty="0"/>
              <a:t>Positional Encoding</a:t>
            </a:r>
          </a:p>
        </p:txBody>
      </p:sp>
      <p:pic>
        <p:nvPicPr>
          <p:cNvPr id="6" name="Content Placeholder 5">
            <a:extLst>
              <a:ext uri="{FF2B5EF4-FFF2-40B4-BE49-F238E27FC236}">
                <a16:creationId xmlns:a16="http://schemas.microsoft.com/office/drawing/2014/main" id="{3713F5D9-F66F-1049-7DBD-7DA8613DA0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56200" y="2500257"/>
            <a:ext cx="5891213" cy="1382824"/>
          </a:xfrm>
        </p:spPr>
      </p:pic>
      <p:sp>
        <p:nvSpPr>
          <p:cNvPr id="4" name="Text Placeholder 3">
            <a:extLst>
              <a:ext uri="{FF2B5EF4-FFF2-40B4-BE49-F238E27FC236}">
                <a16:creationId xmlns:a16="http://schemas.microsoft.com/office/drawing/2014/main" id="{7F3A4D69-A18B-4D4C-C13A-31BDCFC3FF25}"/>
              </a:ext>
            </a:extLst>
          </p:cNvPr>
          <p:cNvSpPr>
            <a:spLocks noGrp="1"/>
          </p:cNvSpPr>
          <p:nvPr>
            <p:ph type="body" sz="half" idx="2"/>
          </p:nvPr>
        </p:nvSpPr>
        <p:spPr/>
        <p:txBody>
          <a:bodyPr>
            <a:normAutofit/>
          </a:bodyPr>
          <a:lstStyle/>
          <a:p>
            <a:r>
              <a:rPr lang="en-IN" dirty="0"/>
              <a:t>Provision of positional information to the model so as to provide contextual notion (sequential information), since, unlike in RNNs, </a:t>
            </a:r>
            <a:r>
              <a:rPr lang="en-US" dirty="0"/>
              <a:t>the transformer encoder has no recurrence.</a:t>
            </a:r>
          </a:p>
          <a:p>
            <a:endParaRPr lang="en-US" dirty="0"/>
          </a:p>
          <a:p>
            <a:r>
              <a:rPr lang="en-US" dirty="0"/>
              <a:t> </a:t>
            </a:r>
            <a:r>
              <a:rPr lang="en-IN" dirty="0"/>
              <a:t>Simplest encoding:</a:t>
            </a:r>
          </a:p>
          <a:p>
            <a:pPr marL="285750" indent="-285750">
              <a:buFont typeface="Arial" panose="020B0604020202020204" pitchFamily="34" charset="0"/>
              <a:buChar char="•"/>
            </a:pPr>
            <a:r>
              <a:rPr lang="en-IN" dirty="0"/>
              <a:t>sine model for even position entities</a:t>
            </a:r>
          </a:p>
          <a:p>
            <a:pPr marL="285750" indent="-285750">
              <a:buFont typeface="Arial" panose="020B0604020202020204" pitchFamily="34" charset="0"/>
              <a:buChar char="•"/>
            </a:pPr>
            <a:r>
              <a:rPr lang="en-IN" dirty="0"/>
              <a:t>cosine model for odd position entities</a:t>
            </a:r>
          </a:p>
        </p:txBody>
      </p:sp>
      <p:sp>
        <p:nvSpPr>
          <p:cNvPr id="7" name="Footer Placeholder 6">
            <a:extLst>
              <a:ext uri="{FF2B5EF4-FFF2-40B4-BE49-F238E27FC236}">
                <a16:creationId xmlns:a16="http://schemas.microsoft.com/office/drawing/2014/main" id="{F0972E7E-54F7-281F-ACD7-D550FA81D643}"/>
              </a:ext>
            </a:extLst>
          </p:cNvPr>
          <p:cNvSpPr>
            <a:spLocks noGrp="1"/>
          </p:cNvSpPr>
          <p:nvPr>
            <p:ph type="ftr" sz="quarter" idx="11"/>
          </p:nvPr>
        </p:nvSpPr>
        <p:spPr>
          <a:xfrm>
            <a:off x="1141411" y="5883275"/>
            <a:ext cx="6239309" cy="365125"/>
          </a:xfrm>
        </p:spPr>
        <p:txBody>
          <a:bodyPr/>
          <a:lstStyle/>
          <a:p>
            <a:r>
              <a:rPr lang="en-US" dirty="0"/>
              <a:t>Vaswani, Ashish, et al. "Attention is all you need." Advances in neural information processing systems 30 (2017).</a:t>
            </a:r>
            <a:endParaRPr lang="en-IN" dirty="0"/>
          </a:p>
        </p:txBody>
      </p:sp>
    </p:spTree>
    <p:extLst>
      <p:ext uri="{BB962C8B-B14F-4D97-AF65-F5344CB8AC3E}">
        <p14:creationId xmlns:p14="http://schemas.microsoft.com/office/powerpoint/2010/main" val="1052243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812DC-B816-B7F2-8AD5-5F55A29A3D0D}"/>
              </a:ext>
            </a:extLst>
          </p:cNvPr>
          <p:cNvSpPr>
            <a:spLocks noGrp="1"/>
          </p:cNvSpPr>
          <p:nvPr>
            <p:ph type="title"/>
          </p:nvPr>
        </p:nvSpPr>
        <p:spPr/>
        <p:txBody>
          <a:bodyPr/>
          <a:lstStyle/>
          <a:p>
            <a:r>
              <a:rPr lang="en-IN" dirty="0"/>
              <a:t>Encoder Stack</a:t>
            </a:r>
          </a:p>
        </p:txBody>
      </p:sp>
      <p:pic>
        <p:nvPicPr>
          <p:cNvPr id="6" name="Content Placeholder 5">
            <a:extLst>
              <a:ext uri="{FF2B5EF4-FFF2-40B4-BE49-F238E27FC236}">
                <a16:creationId xmlns:a16="http://schemas.microsoft.com/office/drawing/2014/main" id="{6D4BB9A8-FD5A-070B-ED39-EAD46E8620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89260" y="592138"/>
            <a:ext cx="4825093" cy="5199062"/>
          </a:xfrm>
        </p:spPr>
      </p:pic>
      <p:sp>
        <p:nvSpPr>
          <p:cNvPr id="4" name="Text Placeholder 3">
            <a:extLst>
              <a:ext uri="{FF2B5EF4-FFF2-40B4-BE49-F238E27FC236}">
                <a16:creationId xmlns:a16="http://schemas.microsoft.com/office/drawing/2014/main" id="{E4937A16-B595-9194-734A-EA282908F140}"/>
              </a:ext>
            </a:extLst>
          </p:cNvPr>
          <p:cNvSpPr>
            <a:spLocks noGrp="1"/>
          </p:cNvSpPr>
          <p:nvPr>
            <p:ph type="body" sz="half" idx="2"/>
          </p:nvPr>
        </p:nvSpPr>
        <p:spPr/>
        <p:txBody>
          <a:bodyPr/>
          <a:lstStyle/>
          <a:p>
            <a:endParaRPr lang="en-US" dirty="0"/>
          </a:p>
          <a:p>
            <a:pPr marL="285750" indent="-285750">
              <a:buFont typeface="Arial" panose="020B0604020202020204" pitchFamily="34" charset="0"/>
              <a:buChar char="•"/>
            </a:pPr>
            <a:r>
              <a:rPr lang="en-US" dirty="0"/>
              <a:t>Task:</a:t>
            </a:r>
          </a:p>
          <a:p>
            <a:pPr marL="742950" lvl="1" indent="-285750">
              <a:buFont typeface="Arial" panose="020B0604020202020204" pitchFamily="34" charset="0"/>
              <a:buChar char="•"/>
            </a:pPr>
            <a:r>
              <a:rPr lang="en-US" dirty="0"/>
              <a:t>Map all input sequences into an abstract continuous representation that holds the learned information for that entire sequence</a:t>
            </a:r>
            <a:endParaRPr lang="en-IN" dirty="0"/>
          </a:p>
        </p:txBody>
      </p:sp>
      <p:sp>
        <p:nvSpPr>
          <p:cNvPr id="7" name="Footer Placeholder 6">
            <a:extLst>
              <a:ext uri="{FF2B5EF4-FFF2-40B4-BE49-F238E27FC236}">
                <a16:creationId xmlns:a16="http://schemas.microsoft.com/office/drawing/2014/main" id="{D40C6567-9923-2441-74B4-FFCA68C5E9D3}"/>
              </a:ext>
            </a:extLst>
          </p:cNvPr>
          <p:cNvSpPr>
            <a:spLocks noGrp="1"/>
          </p:cNvSpPr>
          <p:nvPr>
            <p:ph type="ftr" sz="quarter" idx="11"/>
          </p:nvPr>
        </p:nvSpPr>
        <p:spPr>
          <a:xfrm>
            <a:off x="1141411" y="5883275"/>
            <a:ext cx="6239309" cy="365125"/>
          </a:xfrm>
        </p:spPr>
        <p:txBody>
          <a:bodyPr/>
          <a:lstStyle/>
          <a:p>
            <a:r>
              <a:rPr lang="en-US" dirty="0"/>
              <a:t>Vaswani, Ashish, et al. "Attention is all you need." Advances in neural information processing systems 30 (2017).</a:t>
            </a:r>
            <a:endParaRPr lang="en-IN" dirty="0"/>
          </a:p>
        </p:txBody>
      </p:sp>
    </p:spTree>
    <p:extLst>
      <p:ext uri="{BB962C8B-B14F-4D97-AF65-F5344CB8AC3E}">
        <p14:creationId xmlns:p14="http://schemas.microsoft.com/office/powerpoint/2010/main" val="1140438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BF64B-D6F8-8CED-B928-1AB6F728B90B}"/>
              </a:ext>
            </a:extLst>
          </p:cNvPr>
          <p:cNvSpPr>
            <a:spLocks noGrp="1"/>
          </p:cNvSpPr>
          <p:nvPr>
            <p:ph type="title"/>
          </p:nvPr>
        </p:nvSpPr>
        <p:spPr/>
        <p:txBody>
          <a:bodyPr/>
          <a:lstStyle/>
          <a:p>
            <a:r>
              <a:rPr lang="en-IN" dirty="0"/>
              <a:t>Multi-Head Attention</a:t>
            </a:r>
          </a:p>
        </p:txBody>
      </p:sp>
      <p:pic>
        <p:nvPicPr>
          <p:cNvPr id="6" name="Content Placeholder 5">
            <a:extLst>
              <a:ext uri="{FF2B5EF4-FFF2-40B4-BE49-F238E27FC236}">
                <a16:creationId xmlns:a16="http://schemas.microsoft.com/office/drawing/2014/main" id="{E25EABEF-8977-A581-EC7B-7E195AFE14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8264" y="592138"/>
            <a:ext cx="3327084" cy="5199062"/>
          </a:xfrm>
        </p:spPr>
      </p:pic>
      <p:sp>
        <p:nvSpPr>
          <p:cNvPr id="4" name="Text Placeholder 3">
            <a:extLst>
              <a:ext uri="{FF2B5EF4-FFF2-40B4-BE49-F238E27FC236}">
                <a16:creationId xmlns:a16="http://schemas.microsoft.com/office/drawing/2014/main" id="{03D24D82-769B-F6DB-608D-8058A3709764}"/>
              </a:ext>
            </a:extLst>
          </p:cNvPr>
          <p:cNvSpPr>
            <a:spLocks noGrp="1"/>
          </p:cNvSpPr>
          <p:nvPr>
            <p:ph type="body" sz="half" idx="2"/>
          </p:nvPr>
        </p:nvSpPr>
        <p:spPr/>
        <p:txBody>
          <a:bodyPr>
            <a:normAutofit lnSpcReduction="10000"/>
          </a:bodyPr>
          <a:lstStyle/>
          <a:p>
            <a:pPr marL="285750" indent="-285750">
              <a:buFont typeface="Arial" panose="020B0604020202020204" pitchFamily="34" charset="0"/>
              <a:buChar char="•"/>
            </a:pPr>
            <a:r>
              <a:rPr lang="en-US" dirty="0"/>
              <a:t>Query (Q): A vector used to compare with all keys.</a:t>
            </a:r>
          </a:p>
          <a:p>
            <a:pPr marL="285750" indent="-285750">
              <a:buFont typeface="Arial" panose="020B0604020202020204" pitchFamily="34" charset="0"/>
              <a:buChar char="•"/>
            </a:pPr>
            <a:r>
              <a:rPr lang="en-US" dirty="0"/>
              <a:t>Key (K): A vector used to determine how much focus to place on other parts of the input.</a:t>
            </a:r>
          </a:p>
          <a:p>
            <a:pPr marL="285750" indent="-285750">
              <a:buFont typeface="Arial" panose="020B0604020202020204" pitchFamily="34" charset="0"/>
              <a:buChar char="•"/>
            </a:pPr>
            <a:r>
              <a:rPr lang="en-US" dirty="0"/>
              <a:t>Value (V): A vector that gets weighted by the attention scores and is used to compute the output.</a:t>
            </a:r>
          </a:p>
          <a:p>
            <a:endParaRPr lang="en-IN" dirty="0"/>
          </a:p>
          <a:p>
            <a:r>
              <a:rPr lang="en-IN" dirty="0"/>
              <a:t>Basically, a “query” input is matched with candidate “keys” to predict suitable “values”.</a:t>
            </a:r>
            <a:endParaRPr lang="en-US" dirty="0"/>
          </a:p>
        </p:txBody>
      </p:sp>
      <p:sp>
        <p:nvSpPr>
          <p:cNvPr id="7" name="Footer Placeholder 6">
            <a:extLst>
              <a:ext uri="{FF2B5EF4-FFF2-40B4-BE49-F238E27FC236}">
                <a16:creationId xmlns:a16="http://schemas.microsoft.com/office/drawing/2014/main" id="{01C1A8D3-01F2-C988-3D01-C5657D102F67}"/>
              </a:ext>
            </a:extLst>
          </p:cNvPr>
          <p:cNvSpPr>
            <a:spLocks noGrp="1"/>
          </p:cNvSpPr>
          <p:nvPr>
            <p:ph type="ftr" sz="quarter" idx="11"/>
          </p:nvPr>
        </p:nvSpPr>
        <p:spPr>
          <a:xfrm>
            <a:off x="1141411" y="5883275"/>
            <a:ext cx="6239309" cy="365125"/>
          </a:xfrm>
        </p:spPr>
        <p:txBody>
          <a:bodyPr/>
          <a:lstStyle/>
          <a:p>
            <a:r>
              <a:rPr lang="en-US" dirty="0"/>
              <a:t>Vaswani, Ashish, et al. "Attention is all you need." Advances in neural information processing systems 30 (2017).</a:t>
            </a:r>
            <a:endParaRPr lang="en-IN" dirty="0"/>
          </a:p>
        </p:txBody>
      </p:sp>
    </p:spTree>
    <p:extLst>
      <p:ext uri="{BB962C8B-B14F-4D97-AF65-F5344CB8AC3E}">
        <p14:creationId xmlns:p14="http://schemas.microsoft.com/office/powerpoint/2010/main" val="3570702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59A34E-9D4A-2725-CA65-620ABC9D030E}"/>
              </a:ext>
            </a:extLst>
          </p:cNvPr>
          <p:cNvSpPr>
            <a:spLocks noGrp="1"/>
          </p:cNvSpPr>
          <p:nvPr>
            <p:ph type="title"/>
          </p:nvPr>
        </p:nvSpPr>
        <p:spPr>
          <a:xfrm>
            <a:off x="1141413" y="618518"/>
            <a:ext cx="9905998" cy="959270"/>
          </a:xfrm>
        </p:spPr>
        <p:txBody>
          <a:bodyPr/>
          <a:lstStyle/>
          <a:p>
            <a:r>
              <a:rPr lang="en-IN" dirty="0"/>
              <a:t>Attention mechanism – example</a:t>
            </a:r>
          </a:p>
        </p:txBody>
      </p:sp>
      <p:pic>
        <p:nvPicPr>
          <p:cNvPr id="7" name="Picture 6">
            <a:extLst>
              <a:ext uri="{FF2B5EF4-FFF2-40B4-BE49-F238E27FC236}">
                <a16:creationId xmlns:a16="http://schemas.microsoft.com/office/drawing/2014/main" id="{9F10B083-8DA7-82C5-CDFA-92C450A902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1411" y="4094349"/>
            <a:ext cx="6096000" cy="2371725"/>
          </a:xfrm>
          <a:prstGeom prst="rect">
            <a:avLst/>
          </a:prstGeom>
        </p:spPr>
      </p:pic>
      <p:pic>
        <p:nvPicPr>
          <p:cNvPr id="9" name="Picture 8">
            <a:extLst>
              <a:ext uri="{FF2B5EF4-FFF2-40B4-BE49-F238E27FC236}">
                <a16:creationId xmlns:a16="http://schemas.microsoft.com/office/drawing/2014/main" id="{D8E26DFC-A35A-8B47-615D-630631BA7B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1411" y="1577788"/>
            <a:ext cx="6096000" cy="2371725"/>
          </a:xfrm>
          <a:prstGeom prst="rect">
            <a:avLst/>
          </a:prstGeom>
        </p:spPr>
      </p:pic>
      <p:sp>
        <p:nvSpPr>
          <p:cNvPr id="10" name="TextBox 9">
            <a:extLst>
              <a:ext uri="{FF2B5EF4-FFF2-40B4-BE49-F238E27FC236}">
                <a16:creationId xmlns:a16="http://schemas.microsoft.com/office/drawing/2014/main" id="{F622B807-C321-B362-CF2A-0712F1956145}"/>
              </a:ext>
            </a:extLst>
          </p:cNvPr>
          <p:cNvSpPr txBox="1"/>
          <p:nvPr/>
        </p:nvSpPr>
        <p:spPr>
          <a:xfrm>
            <a:off x="1141413" y="1577788"/>
            <a:ext cx="3809998" cy="1815882"/>
          </a:xfrm>
          <a:prstGeom prst="rect">
            <a:avLst/>
          </a:prstGeom>
          <a:noFill/>
        </p:spPr>
        <p:txBody>
          <a:bodyPr wrap="square" rtlCol="0">
            <a:spAutoFit/>
          </a:bodyPr>
          <a:lstStyle/>
          <a:p>
            <a:r>
              <a:rPr lang="en-US" sz="1600" dirty="0"/>
              <a:t>The Attention mechanism enables the transformers to have extremely long term memory. </a:t>
            </a:r>
          </a:p>
          <a:p>
            <a:endParaRPr lang="en-US" sz="1600" dirty="0"/>
          </a:p>
          <a:p>
            <a:r>
              <a:rPr lang="en-US" sz="1600" dirty="0"/>
              <a:t>A transformer model can “attend” or “focus” on all previous tokens that have been generated.</a:t>
            </a:r>
          </a:p>
        </p:txBody>
      </p:sp>
      <p:sp>
        <p:nvSpPr>
          <p:cNvPr id="11" name="TextBox 10">
            <a:extLst>
              <a:ext uri="{FF2B5EF4-FFF2-40B4-BE49-F238E27FC236}">
                <a16:creationId xmlns:a16="http://schemas.microsoft.com/office/drawing/2014/main" id="{635916B8-F3FF-D05E-0782-75509BED70F1}"/>
              </a:ext>
            </a:extLst>
          </p:cNvPr>
          <p:cNvSpPr txBox="1"/>
          <p:nvPr/>
        </p:nvSpPr>
        <p:spPr>
          <a:xfrm>
            <a:off x="1141412" y="4157750"/>
            <a:ext cx="3809999" cy="2308324"/>
          </a:xfrm>
          <a:prstGeom prst="rect">
            <a:avLst/>
          </a:prstGeom>
          <a:noFill/>
        </p:spPr>
        <p:txBody>
          <a:bodyPr wrap="square" rtlCol="0">
            <a:spAutoFit/>
          </a:bodyPr>
          <a:lstStyle/>
          <a:p>
            <a:r>
              <a:rPr lang="en-US" sz="1600" dirty="0"/>
              <a:t>RNN’s have a shorter window to reference from, so when the story gets longer, RNN’s cannot access words generated earlier in the sequence. </a:t>
            </a:r>
          </a:p>
          <a:p>
            <a:r>
              <a:rPr lang="en-US" sz="1600" dirty="0"/>
              <a:t>The attention mechanism, in theory, and given enough compute resources, have an infinite window to reference from, therefore being capable of using the entire context of the story while generating the text.</a:t>
            </a:r>
            <a:endParaRPr lang="en-IN" sz="1600" dirty="0"/>
          </a:p>
        </p:txBody>
      </p:sp>
    </p:spTree>
    <p:extLst>
      <p:ext uri="{BB962C8B-B14F-4D97-AF65-F5344CB8AC3E}">
        <p14:creationId xmlns:p14="http://schemas.microsoft.com/office/powerpoint/2010/main" val="223929144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258</TotalTime>
  <Words>2052</Words>
  <Application>Microsoft Office PowerPoint</Application>
  <PresentationFormat>Widescreen</PresentationFormat>
  <Paragraphs>216</Paragraphs>
  <Slides>38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Tw Cen MT</vt:lpstr>
      <vt:lpstr>Circuit</vt:lpstr>
      <vt:lpstr>Deep Learning in Computer Vision (Part-4)</vt:lpstr>
      <vt:lpstr>Transformer model</vt:lpstr>
      <vt:lpstr>Architecture of a transformer model</vt:lpstr>
      <vt:lpstr>Components of the transformer model</vt:lpstr>
      <vt:lpstr>Input Embedding</vt:lpstr>
      <vt:lpstr>Positional Encoding</vt:lpstr>
      <vt:lpstr>Encoder Stack</vt:lpstr>
      <vt:lpstr>Multi-Head Attention</vt:lpstr>
      <vt:lpstr>Attention mechanism – example</vt:lpstr>
      <vt:lpstr>Attention vs Self-attention</vt:lpstr>
      <vt:lpstr>Attention calculation: 1</vt:lpstr>
      <vt:lpstr>Attention calculation: 2</vt:lpstr>
      <vt:lpstr>Attention calculation: 3</vt:lpstr>
      <vt:lpstr>Attention calculation: 4</vt:lpstr>
      <vt:lpstr>Attention calculation: 5</vt:lpstr>
      <vt:lpstr>Attention calculation: 6</vt:lpstr>
      <vt:lpstr>Attention calculation: 7</vt:lpstr>
      <vt:lpstr>Attention calculation: 8</vt:lpstr>
      <vt:lpstr>Decoder stack</vt:lpstr>
      <vt:lpstr>Decoder Working</vt:lpstr>
      <vt:lpstr>Attention calculation: 9</vt:lpstr>
      <vt:lpstr>Attention calculation: 10</vt:lpstr>
      <vt:lpstr>Decoder softmax From Masked scores</vt:lpstr>
      <vt:lpstr>Decoder: Masking</vt:lpstr>
      <vt:lpstr>Decoder Classifier</vt:lpstr>
      <vt:lpstr>Popular Transformer Models</vt:lpstr>
      <vt:lpstr>Vision Transformer (Vi-T):  Ascending from text to visual media</vt:lpstr>
      <vt:lpstr>Vision Transformer</vt:lpstr>
      <vt:lpstr>Vision Transformer: Patch Embedding (1)</vt:lpstr>
      <vt:lpstr>Vision Transformer: Patch Embedding (2)</vt:lpstr>
      <vt:lpstr>Vision Transformer: Class Embedding</vt:lpstr>
      <vt:lpstr>Vision Transformer</vt:lpstr>
      <vt:lpstr>Attention Maps</vt:lpstr>
      <vt:lpstr>Transformers:  A History</vt:lpstr>
      <vt:lpstr>ViT Applications: Image Classification</vt:lpstr>
      <vt:lpstr>ViT applications: Image Captioning</vt:lpstr>
      <vt:lpstr>ViT applications: Semantic Segmentation</vt:lpstr>
      <vt:lpstr>ViT applications: Text-to-Image Generation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Image Processing and Computer Vision</dc:title>
  <dc:creator>Sarthak Padhi</dc:creator>
  <cp:lastModifiedBy>Sarthak Padhi</cp:lastModifiedBy>
  <cp:revision>23</cp:revision>
  <dcterms:created xsi:type="dcterms:W3CDTF">2024-01-06T06:04:49Z</dcterms:created>
  <dcterms:modified xsi:type="dcterms:W3CDTF">2024-04-04T07:51:55Z</dcterms:modified>
</cp:coreProperties>
</file>